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53"/>
  </p:notesMasterIdLst>
  <p:handoutMasterIdLst>
    <p:handoutMasterId r:id="rId54"/>
  </p:handoutMasterIdLst>
  <p:sldIdLst>
    <p:sldId id="256" r:id="rId2"/>
    <p:sldId id="260" r:id="rId3"/>
    <p:sldId id="359" r:id="rId4"/>
    <p:sldId id="377" r:id="rId5"/>
    <p:sldId id="356" r:id="rId6"/>
    <p:sldId id="311" r:id="rId7"/>
    <p:sldId id="357" r:id="rId8"/>
    <p:sldId id="358" r:id="rId9"/>
    <p:sldId id="360" r:id="rId10"/>
    <p:sldId id="362" r:id="rId11"/>
    <p:sldId id="361" r:id="rId12"/>
    <p:sldId id="296" r:id="rId13"/>
    <p:sldId id="314" r:id="rId14"/>
    <p:sldId id="312" r:id="rId15"/>
    <p:sldId id="299" r:id="rId16"/>
    <p:sldId id="333" r:id="rId17"/>
    <p:sldId id="320" r:id="rId18"/>
    <p:sldId id="323" r:id="rId19"/>
    <p:sldId id="350" r:id="rId20"/>
    <p:sldId id="351" r:id="rId21"/>
    <p:sldId id="369" r:id="rId22"/>
    <p:sldId id="382" r:id="rId23"/>
    <p:sldId id="383" r:id="rId24"/>
    <p:sldId id="363" r:id="rId25"/>
    <p:sldId id="364" r:id="rId26"/>
    <p:sldId id="365" r:id="rId27"/>
    <p:sldId id="366" r:id="rId28"/>
    <p:sldId id="371" r:id="rId29"/>
    <p:sldId id="373" r:id="rId30"/>
    <p:sldId id="332" r:id="rId31"/>
    <p:sldId id="334" r:id="rId32"/>
    <p:sldId id="335" r:id="rId33"/>
    <p:sldId id="352" r:id="rId34"/>
    <p:sldId id="353" r:id="rId35"/>
    <p:sldId id="344" r:id="rId36"/>
    <p:sldId id="375" r:id="rId37"/>
    <p:sldId id="355" r:id="rId38"/>
    <p:sldId id="376" r:id="rId39"/>
    <p:sldId id="380" r:id="rId40"/>
    <p:sldId id="381" r:id="rId41"/>
    <p:sldId id="370" r:id="rId42"/>
    <p:sldId id="374" r:id="rId43"/>
    <p:sldId id="367" r:id="rId44"/>
    <p:sldId id="345" r:id="rId45"/>
    <p:sldId id="307" r:id="rId46"/>
    <p:sldId id="306" r:id="rId47"/>
    <p:sldId id="384" r:id="rId48"/>
    <p:sldId id="385" r:id="rId49"/>
    <p:sldId id="378" r:id="rId50"/>
    <p:sldId id="379" r:id="rId51"/>
    <p:sldId id="298" r:id="rId5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DB6D809-0E1C-4CC3-BD67-509FF9B3D4C6}">
          <p14:sldIdLst>
            <p14:sldId id="256"/>
            <p14:sldId id="260"/>
            <p14:sldId id="359"/>
            <p14:sldId id="377"/>
            <p14:sldId id="356"/>
            <p14:sldId id="311"/>
            <p14:sldId id="357"/>
            <p14:sldId id="358"/>
            <p14:sldId id="360"/>
            <p14:sldId id="362"/>
            <p14:sldId id="361"/>
            <p14:sldId id="296"/>
            <p14:sldId id="314"/>
            <p14:sldId id="312"/>
            <p14:sldId id="299"/>
            <p14:sldId id="333"/>
            <p14:sldId id="320"/>
            <p14:sldId id="323"/>
            <p14:sldId id="350"/>
            <p14:sldId id="351"/>
            <p14:sldId id="369"/>
            <p14:sldId id="382"/>
            <p14:sldId id="383"/>
            <p14:sldId id="363"/>
            <p14:sldId id="364"/>
            <p14:sldId id="365"/>
            <p14:sldId id="366"/>
            <p14:sldId id="371"/>
            <p14:sldId id="373"/>
            <p14:sldId id="332"/>
            <p14:sldId id="334"/>
            <p14:sldId id="335"/>
            <p14:sldId id="352"/>
            <p14:sldId id="353"/>
            <p14:sldId id="344"/>
            <p14:sldId id="375"/>
            <p14:sldId id="355"/>
            <p14:sldId id="376"/>
            <p14:sldId id="380"/>
            <p14:sldId id="381"/>
            <p14:sldId id="370"/>
            <p14:sldId id="374"/>
            <p14:sldId id="367"/>
            <p14:sldId id="345"/>
            <p14:sldId id="307"/>
            <p14:sldId id="306"/>
            <p14:sldId id="384"/>
            <p14:sldId id="385"/>
            <p14:sldId id="378"/>
            <p14:sldId id="379"/>
            <p14:sldId id="298"/>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mantha Millette" initials="" lastIdx="2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5" d="100"/>
          <a:sy n="95" d="100"/>
        </p:scale>
        <p:origin x="-112" y="-4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notesMaster" Target="notesMasters/notesMaster1.xml"/><Relationship Id="rId54" Type="http://schemas.openxmlformats.org/officeDocument/2006/relationships/handoutMaster" Target="handoutMasters/handoutMaster1.xml"/><Relationship Id="rId55" Type="http://schemas.openxmlformats.org/officeDocument/2006/relationships/printerSettings" Target="printerSettings/printerSettings1.bin"/><Relationship Id="rId56" Type="http://schemas.openxmlformats.org/officeDocument/2006/relationships/commentAuthors" Target="commentAuthors.xml"/><Relationship Id="rId57" Type="http://schemas.openxmlformats.org/officeDocument/2006/relationships/presProps" Target="presProps.xml"/><Relationship Id="rId58" Type="http://schemas.openxmlformats.org/officeDocument/2006/relationships/viewProps" Target="viewProps.xml"/><Relationship Id="rId59" Type="http://schemas.openxmlformats.org/officeDocument/2006/relationships/theme" Target="theme/theme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F4CB646-6AF6-455D-8FCF-DCFE5B0E0966}" type="datetimeFigureOut">
              <a:rPr lang="en-CA" smtClean="0"/>
              <a:t>17-03-16</a:t>
            </a:fld>
            <a:endParaRPr lang="en-CA"/>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01D6543-B7EC-4A15-828F-EBEB4CEE183B}" type="slidenum">
              <a:rPr lang="en-CA" smtClean="0"/>
              <a:t>‹#›</a:t>
            </a:fld>
            <a:endParaRPr lang="en-CA"/>
          </a:p>
        </p:txBody>
      </p:sp>
    </p:spTree>
    <p:extLst>
      <p:ext uri="{BB962C8B-B14F-4D97-AF65-F5344CB8AC3E}">
        <p14:creationId xmlns:p14="http://schemas.microsoft.com/office/powerpoint/2010/main" val="5823547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DB55BF3-ECEC-4316-8446-B7F030D96BB3}" type="datetimeFigureOut">
              <a:rPr lang="en-CA" smtClean="0"/>
              <a:t>17-03-16</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923D3DF-586D-486E-AF80-91CFA57EFA71}" type="slidenum">
              <a:rPr lang="en-CA" smtClean="0"/>
              <a:t>‹#›</a:t>
            </a:fld>
            <a:endParaRPr lang="en-CA"/>
          </a:p>
        </p:txBody>
      </p:sp>
    </p:spTree>
    <p:extLst>
      <p:ext uri="{BB962C8B-B14F-4D97-AF65-F5344CB8AC3E}">
        <p14:creationId xmlns:p14="http://schemas.microsoft.com/office/powerpoint/2010/main" val="1893341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C43C964-CE93-47BC-B8CB-C06FD166CDE9}" type="datetime1">
              <a:rPr lang="en-CA" smtClean="0"/>
              <a:t>17-03-16</a:t>
            </a:fld>
            <a:endParaRPr lang="en-CA"/>
          </a:p>
        </p:txBody>
      </p:sp>
      <p:sp>
        <p:nvSpPr>
          <p:cNvPr id="6" name="Slide Number Placeholder 5"/>
          <p:cNvSpPr>
            <a:spLocks noGrp="1"/>
          </p:cNvSpPr>
          <p:nvPr>
            <p:ph type="sldNum" sz="quarter" idx="12"/>
          </p:nvPr>
        </p:nvSpPr>
        <p:spPr/>
        <p:txBody>
          <a:bodyPr/>
          <a:lstStyle/>
          <a:p>
            <a:fld id="{63DC2874-11F4-43E3-BCFA-632DE6EE2F5C}" type="slidenum">
              <a:rPr lang="en-CA" smtClean="0"/>
              <a:t>‹#›</a:t>
            </a:fld>
            <a:endParaRPr lang="en-CA"/>
          </a:p>
        </p:txBody>
      </p:sp>
    </p:spTree>
    <p:extLst>
      <p:ext uri="{BB962C8B-B14F-4D97-AF65-F5344CB8AC3E}">
        <p14:creationId xmlns:p14="http://schemas.microsoft.com/office/powerpoint/2010/main" val="1653718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F738FC0-7B5F-4881-9EA9-F004CBC0111C}" type="datetime1">
              <a:rPr lang="en-CA" smtClean="0"/>
              <a:t>17-03-16</a:t>
            </a:fld>
            <a:endParaRPr lang="en-CA"/>
          </a:p>
        </p:txBody>
      </p:sp>
      <p:sp>
        <p:nvSpPr>
          <p:cNvPr id="6" name="Slide Number Placeholder 5"/>
          <p:cNvSpPr>
            <a:spLocks noGrp="1"/>
          </p:cNvSpPr>
          <p:nvPr>
            <p:ph type="sldNum" sz="quarter" idx="12"/>
          </p:nvPr>
        </p:nvSpPr>
        <p:spPr/>
        <p:txBody>
          <a:bodyPr/>
          <a:lstStyle/>
          <a:p>
            <a:fld id="{63DC2874-11F4-43E3-BCFA-632DE6EE2F5C}" type="slidenum">
              <a:rPr lang="en-CA" smtClean="0"/>
              <a:t>‹#›</a:t>
            </a:fld>
            <a:endParaRPr lang="en-CA"/>
          </a:p>
        </p:txBody>
      </p:sp>
    </p:spTree>
    <p:extLst>
      <p:ext uri="{BB962C8B-B14F-4D97-AF65-F5344CB8AC3E}">
        <p14:creationId xmlns:p14="http://schemas.microsoft.com/office/powerpoint/2010/main" val="3420032046"/>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F738FC0-7B5F-4881-9EA9-F004CBC0111C}" type="datetime1">
              <a:rPr lang="en-CA" smtClean="0"/>
              <a:t>17-03-16</a:t>
            </a:fld>
            <a:endParaRPr lang="en-CA"/>
          </a:p>
        </p:txBody>
      </p:sp>
      <p:sp>
        <p:nvSpPr>
          <p:cNvPr id="6" name="Slide Number Placeholder 5"/>
          <p:cNvSpPr>
            <a:spLocks noGrp="1"/>
          </p:cNvSpPr>
          <p:nvPr>
            <p:ph type="sldNum" sz="quarter" idx="12"/>
          </p:nvPr>
        </p:nvSpPr>
        <p:spPr/>
        <p:txBody>
          <a:bodyPr/>
          <a:lstStyle/>
          <a:p>
            <a:fld id="{63DC2874-11F4-43E3-BCFA-632DE6EE2F5C}" type="slidenum">
              <a:rPr lang="en-CA" smtClean="0"/>
              <a:t>‹#›</a:t>
            </a:fld>
            <a:endParaRPr lang="en-CA"/>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86176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F738FC0-7B5F-4881-9EA9-F004CBC0111C}" type="datetime1">
              <a:rPr lang="en-CA" smtClean="0"/>
              <a:t>17-03-16</a:t>
            </a:fld>
            <a:endParaRPr lang="en-CA"/>
          </a:p>
        </p:txBody>
      </p:sp>
      <p:sp>
        <p:nvSpPr>
          <p:cNvPr id="5" name="Footer Placeholder 4"/>
          <p:cNvSpPr>
            <a:spLocks noGrp="1"/>
          </p:cNvSpPr>
          <p:nvPr>
            <p:ph type="ftr" sz="quarter" idx="11"/>
          </p:nvPr>
        </p:nvSpPr>
        <p:spPr>
          <a:xfrm>
            <a:off x="609599" y="6041363"/>
            <a:ext cx="4622973" cy="365125"/>
          </a:xfrm>
          <a:prstGeom prst="rect">
            <a:avLst/>
          </a:prstGeom>
        </p:spPr>
        <p:txBody>
          <a:bodyPr/>
          <a:lstStyle/>
          <a:p>
            <a:endParaRPr lang="en-CA"/>
          </a:p>
        </p:txBody>
      </p:sp>
      <p:sp>
        <p:nvSpPr>
          <p:cNvPr id="6" name="Slide Number Placeholder 5"/>
          <p:cNvSpPr>
            <a:spLocks noGrp="1"/>
          </p:cNvSpPr>
          <p:nvPr>
            <p:ph type="sldNum" sz="quarter" idx="12"/>
          </p:nvPr>
        </p:nvSpPr>
        <p:spPr/>
        <p:txBody>
          <a:bodyPr/>
          <a:lstStyle/>
          <a:p>
            <a:fld id="{63DC2874-11F4-43E3-BCFA-632DE6EE2F5C}" type="slidenum">
              <a:rPr lang="en-CA" smtClean="0"/>
              <a:t>‹#›</a:t>
            </a:fld>
            <a:endParaRPr lang="en-CA"/>
          </a:p>
        </p:txBody>
      </p:sp>
    </p:spTree>
    <p:extLst>
      <p:ext uri="{BB962C8B-B14F-4D97-AF65-F5344CB8AC3E}">
        <p14:creationId xmlns:p14="http://schemas.microsoft.com/office/powerpoint/2010/main" val="2392500761"/>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F738FC0-7B5F-4881-9EA9-F004CBC0111C}" type="datetime1">
              <a:rPr lang="en-CA" smtClean="0"/>
              <a:t>17-03-16</a:t>
            </a:fld>
            <a:endParaRPr lang="en-CA"/>
          </a:p>
        </p:txBody>
      </p:sp>
      <p:sp>
        <p:nvSpPr>
          <p:cNvPr id="5" name="Footer Placeholder 4"/>
          <p:cNvSpPr>
            <a:spLocks noGrp="1"/>
          </p:cNvSpPr>
          <p:nvPr>
            <p:ph type="ftr" sz="quarter" idx="11"/>
          </p:nvPr>
        </p:nvSpPr>
        <p:spPr>
          <a:xfrm>
            <a:off x="609599" y="6041363"/>
            <a:ext cx="4622973" cy="365125"/>
          </a:xfrm>
          <a:prstGeom prst="rect">
            <a:avLst/>
          </a:prstGeom>
        </p:spPr>
        <p:txBody>
          <a:bodyPr/>
          <a:lstStyle/>
          <a:p>
            <a:endParaRPr lang="en-CA"/>
          </a:p>
        </p:txBody>
      </p:sp>
      <p:sp>
        <p:nvSpPr>
          <p:cNvPr id="6" name="Slide Number Placeholder 5"/>
          <p:cNvSpPr>
            <a:spLocks noGrp="1"/>
          </p:cNvSpPr>
          <p:nvPr>
            <p:ph type="sldNum" sz="quarter" idx="12"/>
          </p:nvPr>
        </p:nvSpPr>
        <p:spPr/>
        <p:txBody>
          <a:bodyPr/>
          <a:lstStyle/>
          <a:p>
            <a:fld id="{63DC2874-11F4-43E3-BCFA-632DE6EE2F5C}" type="slidenum">
              <a:rPr lang="en-CA" smtClean="0"/>
              <a:t>‹#›</a:t>
            </a:fld>
            <a:endParaRPr lang="en-CA"/>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46555431"/>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F738FC0-7B5F-4881-9EA9-F004CBC0111C}" type="datetime1">
              <a:rPr lang="en-CA" smtClean="0"/>
              <a:t>17-03-16</a:t>
            </a:fld>
            <a:endParaRPr lang="en-CA"/>
          </a:p>
        </p:txBody>
      </p:sp>
      <p:sp>
        <p:nvSpPr>
          <p:cNvPr id="5" name="Footer Placeholder 4"/>
          <p:cNvSpPr>
            <a:spLocks noGrp="1"/>
          </p:cNvSpPr>
          <p:nvPr>
            <p:ph type="ftr" sz="quarter" idx="11"/>
          </p:nvPr>
        </p:nvSpPr>
        <p:spPr>
          <a:xfrm>
            <a:off x="609599" y="6041363"/>
            <a:ext cx="4622973" cy="365125"/>
          </a:xfrm>
          <a:prstGeom prst="rect">
            <a:avLst/>
          </a:prstGeom>
        </p:spPr>
        <p:txBody>
          <a:bodyPr/>
          <a:lstStyle/>
          <a:p>
            <a:endParaRPr lang="en-CA"/>
          </a:p>
        </p:txBody>
      </p:sp>
      <p:sp>
        <p:nvSpPr>
          <p:cNvPr id="6" name="Slide Number Placeholder 5"/>
          <p:cNvSpPr>
            <a:spLocks noGrp="1"/>
          </p:cNvSpPr>
          <p:nvPr>
            <p:ph type="sldNum" sz="quarter" idx="12"/>
          </p:nvPr>
        </p:nvSpPr>
        <p:spPr/>
        <p:txBody>
          <a:bodyPr/>
          <a:lstStyle/>
          <a:p>
            <a:fld id="{63DC2874-11F4-43E3-BCFA-632DE6EE2F5C}" type="slidenum">
              <a:rPr lang="en-CA" smtClean="0"/>
              <a:t>‹#›</a:t>
            </a:fld>
            <a:endParaRPr lang="en-CA"/>
          </a:p>
        </p:txBody>
      </p:sp>
    </p:spTree>
    <p:extLst>
      <p:ext uri="{BB962C8B-B14F-4D97-AF65-F5344CB8AC3E}">
        <p14:creationId xmlns:p14="http://schemas.microsoft.com/office/powerpoint/2010/main" val="2357693030"/>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ED3365-E5DB-4DC6-A83F-3B8FD1B17F31}" type="datetime1">
              <a:rPr lang="en-CA" smtClean="0"/>
              <a:t>17-03-16</a:t>
            </a:fld>
            <a:endParaRPr lang="en-CA"/>
          </a:p>
        </p:txBody>
      </p:sp>
      <p:sp>
        <p:nvSpPr>
          <p:cNvPr id="6" name="Slide Number Placeholder 5"/>
          <p:cNvSpPr>
            <a:spLocks noGrp="1"/>
          </p:cNvSpPr>
          <p:nvPr>
            <p:ph type="sldNum" sz="quarter" idx="12"/>
          </p:nvPr>
        </p:nvSpPr>
        <p:spPr/>
        <p:txBody>
          <a:bodyPr/>
          <a:lstStyle/>
          <a:p>
            <a:fld id="{63DC2874-11F4-43E3-BCFA-632DE6EE2F5C}" type="slidenum">
              <a:rPr lang="en-CA" smtClean="0"/>
              <a:t>‹#›</a:t>
            </a:fld>
            <a:endParaRPr lang="en-CA"/>
          </a:p>
        </p:txBody>
      </p:sp>
    </p:spTree>
    <p:extLst>
      <p:ext uri="{BB962C8B-B14F-4D97-AF65-F5344CB8AC3E}">
        <p14:creationId xmlns:p14="http://schemas.microsoft.com/office/powerpoint/2010/main" val="32546596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665B80-520A-4166-B8F6-72055FF4FB2B}" type="datetime1">
              <a:rPr lang="en-CA" smtClean="0"/>
              <a:t>17-03-16</a:t>
            </a:fld>
            <a:endParaRPr lang="en-CA"/>
          </a:p>
        </p:txBody>
      </p:sp>
      <p:sp>
        <p:nvSpPr>
          <p:cNvPr id="6" name="Slide Number Placeholder 5"/>
          <p:cNvSpPr>
            <a:spLocks noGrp="1"/>
          </p:cNvSpPr>
          <p:nvPr>
            <p:ph type="sldNum" sz="quarter" idx="12"/>
          </p:nvPr>
        </p:nvSpPr>
        <p:spPr/>
        <p:txBody>
          <a:bodyPr/>
          <a:lstStyle/>
          <a:p>
            <a:fld id="{63DC2874-11F4-43E3-BCFA-632DE6EE2F5C}" type="slidenum">
              <a:rPr lang="en-CA" smtClean="0"/>
              <a:t>‹#›</a:t>
            </a:fld>
            <a:endParaRPr lang="en-CA"/>
          </a:p>
        </p:txBody>
      </p:sp>
    </p:spTree>
    <p:extLst>
      <p:ext uri="{BB962C8B-B14F-4D97-AF65-F5344CB8AC3E}">
        <p14:creationId xmlns:p14="http://schemas.microsoft.com/office/powerpoint/2010/main" val="3988061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90791C-DA7B-49D2-8ED3-6C78B2C3C0EE}" type="datetime1">
              <a:rPr lang="en-CA" smtClean="0"/>
              <a:t>17-03-16</a:t>
            </a:fld>
            <a:endParaRPr lang="en-CA"/>
          </a:p>
        </p:txBody>
      </p:sp>
      <p:sp>
        <p:nvSpPr>
          <p:cNvPr id="6" name="Slide Number Placeholder 5"/>
          <p:cNvSpPr>
            <a:spLocks noGrp="1"/>
          </p:cNvSpPr>
          <p:nvPr>
            <p:ph type="sldNum" sz="quarter" idx="12"/>
          </p:nvPr>
        </p:nvSpPr>
        <p:spPr/>
        <p:txBody>
          <a:bodyPr/>
          <a:lstStyle/>
          <a:p>
            <a:fld id="{63DC2874-11F4-43E3-BCFA-632DE6EE2F5C}" type="slidenum">
              <a:rPr lang="en-CA" smtClean="0"/>
              <a:t>‹#›</a:t>
            </a:fld>
            <a:endParaRPr lang="en-CA"/>
          </a:p>
        </p:txBody>
      </p:sp>
    </p:spTree>
    <p:extLst>
      <p:ext uri="{BB962C8B-B14F-4D97-AF65-F5344CB8AC3E}">
        <p14:creationId xmlns:p14="http://schemas.microsoft.com/office/powerpoint/2010/main" val="3085189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184AF0-2632-4A68-9BDB-96992855E259}" type="datetime1">
              <a:rPr lang="en-CA" smtClean="0"/>
              <a:t>17-03-16</a:t>
            </a:fld>
            <a:endParaRPr lang="en-CA"/>
          </a:p>
        </p:txBody>
      </p:sp>
      <p:sp>
        <p:nvSpPr>
          <p:cNvPr id="6" name="Slide Number Placeholder 5"/>
          <p:cNvSpPr>
            <a:spLocks noGrp="1"/>
          </p:cNvSpPr>
          <p:nvPr>
            <p:ph type="sldNum" sz="quarter" idx="12"/>
          </p:nvPr>
        </p:nvSpPr>
        <p:spPr/>
        <p:txBody>
          <a:bodyPr/>
          <a:lstStyle/>
          <a:p>
            <a:fld id="{63DC2874-11F4-43E3-BCFA-632DE6EE2F5C}" type="slidenum">
              <a:rPr lang="en-CA" smtClean="0"/>
              <a:t>‹#›</a:t>
            </a:fld>
            <a:endParaRPr lang="en-CA"/>
          </a:p>
        </p:txBody>
      </p:sp>
    </p:spTree>
    <p:extLst>
      <p:ext uri="{BB962C8B-B14F-4D97-AF65-F5344CB8AC3E}">
        <p14:creationId xmlns:p14="http://schemas.microsoft.com/office/powerpoint/2010/main" val="2963821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B4F01F-3475-4C71-9647-4E92609C0BFD}" type="datetime1">
              <a:rPr lang="en-CA" smtClean="0"/>
              <a:t>17-03-16</a:t>
            </a:fld>
            <a:endParaRPr lang="en-CA"/>
          </a:p>
        </p:txBody>
      </p:sp>
      <p:sp>
        <p:nvSpPr>
          <p:cNvPr id="7" name="Slide Number Placeholder 6"/>
          <p:cNvSpPr>
            <a:spLocks noGrp="1"/>
          </p:cNvSpPr>
          <p:nvPr>
            <p:ph type="sldNum" sz="quarter" idx="12"/>
          </p:nvPr>
        </p:nvSpPr>
        <p:spPr/>
        <p:txBody>
          <a:bodyPr/>
          <a:lstStyle/>
          <a:p>
            <a:fld id="{63DC2874-11F4-43E3-BCFA-632DE6EE2F5C}" type="slidenum">
              <a:rPr lang="en-CA" smtClean="0"/>
              <a:t>‹#›</a:t>
            </a:fld>
            <a:endParaRPr lang="en-CA"/>
          </a:p>
        </p:txBody>
      </p:sp>
    </p:spTree>
    <p:extLst>
      <p:ext uri="{BB962C8B-B14F-4D97-AF65-F5344CB8AC3E}">
        <p14:creationId xmlns:p14="http://schemas.microsoft.com/office/powerpoint/2010/main" val="3321113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57D4FB-986F-42A6-A608-158F96E5CC02}" type="datetime1">
              <a:rPr lang="en-CA" smtClean="0"/>
              <a:t>17-03-16</a:t>
            </a:fld>
            <a:endParaRPr lang="en-CA"/>
          </a:p>
        </p:txBody>
      </p:sp>
      <p:sp>
        <p:nvSpPr>
          <p:cNvPr id="9" name="Slide Number Placeholder 8"/>
          <p:cNvSpPr>
            <a:spLocks noGrp="1"/>
          </p:cNvSpPr>
          <p:nvPr>
            <p:ph type="sldNum" sz="quarter" idx="12"/>
          </p:nvPr>
        </p:nvSpPr>
        <p:spPr/>
        <p:txBody>
          <a:bodyPr/>
          <a:lstStyle/>
          <a:p>
            <a:fld id="{63DC2874-11F4-43E3-BCFA-632DE6EE2F5C}" type="slidenum">
              <a:rPr lang="en-CA" smtClean="0"/>
              <a:t>‹#›</a:t>
            </a:fld>
            <a:endParaRPr lang="en-CA"/>
          </a:p>
        </p:txBody>
      </p:sp>
    </p:spTree>
    <p:extLst>
      <p:ext uri="{BB962C8B-B14F-4D97-AF65-F5344CB8AC3E}">
        <p14:creationId xmlns:p14="http://schemas.microsoft.com/office/powerpoint/2010/main" val="3379853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8FC46B-8E34-44BA-A619-9BDB7F96E97C}" type="datetime1">
              <a:rPr lang="en-CA" smtClean="0"/>
              <a:t>17-03-16</a:t>
            </a:fld>
            <a:endParaRPr lang="en-CA"/>
          </a:p>
        </p:txBody>
      </p:sp>
      <p:sp>
        <p:nvSpPr>
          <p:cNvPr id="5" name="Slide Number Placeholder 4"/>
          <p:cNvSpPr>
            <a:spLocks noGrp="1"/>
          </p:cNvSpPr>
          <p:nvPr>
            <p:ph type="sldNum" sz="quarter" idx="12"/>
          </p:nvPr>
        </p:nvSpPr>
        <p:spPr/>
        <p:txBody>
          <a:bodyPr/>
          <a:lstStyle/>
          <a:p>
            <a:fld id="{63DC2874-11F4-43E3-BCFA-632DE6EE2F5C}" type="slidenum">
              <a:rPr lang="en-CA" smtClean="0"/>
              <a:t>‹#›</a:t>
            </a:fld>
            <a:endParaRPr lang="en-CA"/>
          </a:p>
        </p:txBody>
      </p:sp>
    </p:spTree>
    <p:extLst>
      <p:ext uri="{BB962C8B-B14F-4D97-AF65-F5344CB8AC3E}">
        <p14:creationId xmlns:p14="http://schemas.microsoft.com/office/powerpoint/2010/main" val="2128796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A25249-237F-4A7D-9517-377CCFB7750D}" type="datetime1">
              <a:rPr lang="en-CA" smtClean="0"/>
              <a:t>17-03-16</a:t>
            </a:fld>
            <a:endParaRPr lang="en-CA"/>
          </a:p>
        </p:txBody>
      </p:sp>
      <p:sp>
        <p:nvSpPr>
          <p:cNvPr id="4" name="Slide Number Placeholder 3"/>
          <p:cNvSpPr>
            <a:spLocks noGrp="1"/>
          </p:cNvSpPr>
          <p:nvPr>
            <p:ph type="sldNum" sz="quarter" idx="12"/>
          </p:nvPr>
        </p:nvSpPr>
        <p:spPr/>
        <p:txBody>
          <a:bodyPr/>
          <a:lstStyle/>
          <a:p>
            <a:fld id="{63DC2874-11F4-43E3-BCFA-632DE6EE2F5C}" type="slidenum">
              <a:rPr lang="en-CA" smtClean="0"/>
              <a:t>‹#›</a:t>
            </a:fld>
            <a:endParaRPr lang="en-CA"/>
          </a:p>
        </p:txBody>
      </p:sp>
    </p:spTree>
    <p:extLst>
      <p:ext uri="{BB962C8B-B14F-4D97-AF65-F5344CB8AC3E}">
        <p14:creationId xmlns:p14="http://schemas.microsoft.com/office/powerpoint/2010/main" val="3545712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464641C-1AFE-4715-B647-B92135AAF172}" type="datetime1">
              <a:rPr lang="en-CA" smtClean="0"/>
              <a:t>17-03-16</a:t>
            </a:fld>
            <a:endParaRPr lang="en-CA"/>
          </a:p>
        </p:txBody>
      </p:sp>
      <p:sp>
        <p:nvSpPr>
          <p:cNvPr id="7" name="Slide Number Placeholder 6"/>
          <p:cNvSpPr>
            <a:spLocks noGrp="1"/>
          </p:cNvSpPr>
          <p:nvPr>
            <p:ph type="sldNum" sz="quarter" idx="12"/>
          </p:nvPr>
        </p:nvSpPr>
        <p:spPr/>
        <p:txBody>
          <a:bodyPr/>
          <a:lstStyle/>
          <a:p>
            <a:fld id="{63DC2874-11F4-43E3-BCFA-632DE6EE2F5C}" type="slidenum">
              <a:rPr lang="en-CA" smtClean="0"/>
              <a:t>‹#›</a:t>
            </a:fld>
            <a:endParaRPr lang="en-CA"/>
          </a:p>
        </p:txBody>
      </p:sp>
    </p:spTree>
    <p:extLst>
      <p:ext uri="{BB962C8B-B14F-4D97-AF65-F5344CB8AC3E}">
        <p14:creationId xmlns:p14="http://schemas.microsoft.com/office/powerpoint/2010/main" val="2068839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AEAD981-FC8A-43E3-9D11-EE888AD173BC}" type="datetime1">
              <a:rPr lang="en-CA" smtClean="0"/>
              <a:t>17-03-16</a:t>
            </a:fld>
            <a:endParaRPr lang="en-CA"/>
          </a:p>
        </p:txBody>
      </p:sp>
      <p:sp>
        <p:nvSpPr>
          <p:cNvPr id="7" name="Slide Number Placeholder 6"/>
          <p:cNvSpPr>
            <a:spLocks noGrp="1"/>
          </p:cNvSpPr>
          <p:nvPr>
            <p:ph type="sldNum" sz="quarter" idx="12"/>
          </p:nvPr>
        </p:nvSpPr>
        <p:spPr/>
        <p:txBody>
          <a:bodyPr/>
          <a:lstStyle/>
          <a:p>
            <a:fld id="{63DC2874-11F4-43E3-BCFA-632DE6EE2F5C}" type="slidenum">
              <a:rPr lang="en-CA" smtClean="0"/>
              <a:t>‹#›</a:t>
            </a:fld>
            <a:endParaRPr lang="en-CA"/>
          </a:p>
        </p:txBody>
      </p:sp>
    </p:spTree>
    <p:extLst>
      <p:ext uri="{BB962C8B-B14F-4D97-AF65-F5344CB8AC3E}">
        <p14:creationId xmlns:p14="http://schemas.microsoft.com/office/powerpoint/2010/main" val="31791904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8" Type="http://schemas.openxmlformats.org/officeDocument/2006/relationships/image" Target="../media/image1.gi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F738FC0-7B5F-4881-9EA9-F004CBC0111C}" type="datetime1">
              <a:rPr lang="en-CA" smtClean="0"/>
              <a:t>17-03-16</a:t>
            </a:fld>
            <a:endParaRPr lang="en-CA"/>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63DC2874-11F4-43E3-BCFA-632DE6EE2F5C}" type="slidenum">
              <a:rPr lang="en-CA" smtClean="0"/>
              <a:t>‹#›</a:t>
            </a:fld>
            <a:endParaRPr lang="en-CA"/>
          </a:p>
        </p:txBody>
      </p:sp>
      <p:pic>
        <p:nvPicPr>
          <p:cNvPr id="18" name="Picture 17" descr="Kelleher-Environmental.gif"/>
          <p:cNvPicPr>
            <a:picLocks noChangeAspect="1"/>
          </p:cNvPicPr>
          <p:nvPr userDrawn="1"/>
        </p:nvPicPr>
        <p:blipFill rotWithShape="1">
          <a:blip r:embed="rId18">
            <a:extLst>
              <a:ext uri="{28A0092B-C50C-407E-A947-70E740481C1C}">
                <a14:useLocalDpi xmlns:a14="http://schemas.microsoft.com/office/drawing/2010/main" val="0"/>
              </a:ext>
            </a:extLst>
          </a:blip>
          <a:srcRect r="40393"/>
          <a:stretch/>
        </p:blipFill>
        <p:spPr>
          <a:xfrm>
            <a:off x="467544" y="6193189"/>
            <a:ext cx="1440160" cy="641496"/>
          </a:xfrm>
          <a:prstGeom prst="rect">
            <a:avLst/>
          </a:prstGeom>
        </p:spPr>
      </p:pic>
    </p:spTree>
    <p:extLst>
      <p:ext uri="{BB962C8B-B14F-4D97-AF65-F5344CB8AC3E}">
        <p14:creationId xmlns:p14="http://schemas.microsoft.com/office/powerpoint/2010/main" val="2735623357"/>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e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1" y="980728"/>
            <a:ext cx="6345753" cy="1800200"/>
          </a:xfrm>
        </p:spPr>
        <p:txBody>
          <a:bodyPr/>
          <a:lstStyle/>
          <a:p>
            <a:r>
              <a:rPr lang="en-CA" dirty="0"/>
              <a:t/>
            </a:r>
            <a:br>
              <a:rPr lang="en-CA" dirty="0"/>
            </a:br>
            <a:r>
              <a:rPr lang="en-CA" dirty="0"/>
              <a:t/>
            </a:r>
            <a:br>
              <a:rPr lang="en-CA" dirty="0"/>
            </a:br>
            <a:r>
              <a:rPr lang="en-CA" dirty="0"/>
              <a:t>What </a:t>
            </a:r>
            <a:r>
              <a:rPr lang="en-CA" dirty="0" smtClean="0"/>
              <a:t>Disposal Bans Could </a:t>
            </a:r>
            <a:r>
              <a:rPr lang="en-CA" dirty="0"/>
              <a:t>Mean </a:t>
            </a:r>
            <a:r>
              <a:rPr lang="en-CA" dirty="0" smtClean="0"/>
              <a:t>for </a:t>
            </a:r>
            <a:r>
              <a:rPr lang="en-CA" dirty="0"/>
              <a:t>Ontario</a:t>
            </a:r>
          </a:p>
        </p:txBody>
      </p:sp>
      <p:sp>
        <p:nvSpPr>
          <p:cNvPr id="3" name="Subtitle 2"/>
          <p:cNvSpPr>
            <a:spLocks noGrp="1"/>
          </p:cNvSpPr>
          <p:nvPr>
            <p:ph type="subTitle" idx="1"/>
          </p:nvPr>
        </p:nvSpPr>
        <p:spPr>
          <a:xfrm>
            <a:off x="1432560" y="3284984"/>
            <a:ext cx="6163776" cy="2088232"/>
          </a:xfrm>
        </p:spPr>
        <p:txBody>
          <a:bodyPr>
            <a:noAutofit/>
          </a:bodyPr>
          <a:lstStyle/>
          <a:p>
            <a:r>
              <a:rPr lang="en-CA" sz="2000" dirty="0">
                <a:solidFill>
                  <a:srgbClr val="000000"/>
                </a:solidFill>
              </a:rPr>
              <a:t>Maria Kelleher, Kelleher Environmental</a:t>
            </a:r>
          </a:p>
          <a:p>
            <a:endParaRPr lang="en-CA" sz="2000" dirty="0">
              <a:solidFill>
                <a:srgbClr val="000000"/>
              </a:solidFill>
            </a:endParaRPr>
          </a:p>
          <a:p>
            <a:r>
              <a:rPr lang="en-CA" sz="2000" dirty="0">
                <a:solidFill>
                  <a:srgbClr val="000000"/>
                </a:solidFill>
              </a:rPr>
              <a:t>OWMA Annual General Meeting  </a:t>
            </a:r>
          </a:p>
          <a:p>
            <a:r>
              <a:rPr lang="en-CA" sz="2000" dirty="0">
                <a:solidFill>
                  <a:srgbClr val="000000"/>
                </a:solidFill>
              </a:rPr>
              <a:t>1</a:t>
            </a:r>
            <a:r>
              <a:rPr lang="en-CA" sz="2000" baseline="30000" dirty="0">
                <a:solidFill>
                  <a:srgbClr val="000000"/>
                </a:solidFill>
              </a:rPr>
              <a:t>st</a:t>
            </a:r>
            <a:r>
              <a:rPr lang="en-CA" sz="2000" dirty="0">
                <a:solidFill>
                  <a:srgbClr val="000000"/>
                </a:solidFill>
              </a:rPr>
              <a:t> March, 2017</a:t>
            </a:r>
          </a:p>
        </p:txBody>
      </p:sp>
      <p:sp>
        <p:nvSpPr>
          <p:cNvPr id="5" name="Slide Number Placeholder 4"/>
          <p:cNvSpPr>
            <a:spLocks noGrp="1"/>
          </p:cNvSpPr>
          <p:nvPr>
            <p:ph type="sldNum" sz="quarter" idx="12"/>
          </p:nvPr>
        </p:nvSpPr>
        <p:spPr/>
        <p:txBody>
          <a:bodyPr/>
          <a:lstStyle/>
          <a:p>
            <a:fld id="{63DC2874-11F4-43E3-BCFA-632DE6EE2F5C}" type="slidenum">
              <a:rPr lang="en-CA" smtClean="0"/>
              <a:t>1</a:t>
            </a:fld>
            <a:endParaRPr lang="en-CA"/>
          </a:p>
        </p:txBody>
      </p:sp>
    </p:spTree>
    <p:extLst>
      <p:ext uri="{BB962C8B-B14F-4D97-AF65-F5344CB8AC3E}">
        <p14:creationId xmlns:p14="http://schemas.microsoft.com/office/powerpoint/2010/main" val="1524406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Remainder of Presentation</a:t>
            </a:r>
            <a:endParaRPr lang="en-CA" dirty="0"/>
          </a:p>
        </p:txBody>
      </p:sp>
      <p:sp>
        <p:nvSpPr>
          <p:cNvPr id="3" name="Content Placeholder 2"/>
          <p:cNvSpPr>
            <a:spLocks noGrp="1"/>
          </p:cNvSpPr>
          <p:nvPr>
            <p:ph idx="1"/>
          </p:nvPr>
        </p:nvSpPr>
        <p:spPr/>
        <p:txBody>
          <a:bodyPr/>
          <a:lstStyle/>
          <a:p>
            <a:r>
              <a:rPr lang="en-CA" dirty="0" smtClean="0"/>
              <a:t>Given that Province has set out clear objectives and timelines for disposal bans</a:t>
            </a:r>
          </a:p>
          <a:p>
            <a:r>
              <a:rPr lang="en-CA" dirty="0"/>
              <a:t>W</a:t>
            </a:r>
            <a:r>
              <a:rPr lang="en-CA" dirty="0" smtClean="0"/>
              <a:t>hat have we learned from other disposal ban programs that might be helpful</a:t>
            </a:r>
          </a:p>
          <a:p>
            <a:r>
              <a:rPr lang="en-CA" dirty="0" smtClean="0"/>
              <a:t>What input should be given to the province from the waste management sector re </a:t>
            </a:r>
          </a:p>
          <a:p>
            <a:pPr lvl="1"/>
            <a:r>
              <a:rPr lang="en-CA" dirty="0"/>
              <a:t>P</a:t>
            </a:r>
            <a:r>
              <a:rPr lang="en-CA" dirty="0" smtClean="0"/>
              <a:t>references for materials</a:t>
            </a:r>
          </a:p>
          <a:p>
            <a:pPr lvl="1"/>
            <a:r>
              <a:rPr lang="en-CA" dirty="0" smtClean="0"/>
              <a:t>Timelines</a:t>
            </a:r>
          </a:p>
          <a:p>
            <a:pPr lvl="1"/>
            <a:r>
              <a:rPr lang="en-CA" dirty="0" smtClean="0"/>
              <a:t>Implementation and enforcement considerations</a:t>
            </a:r>
            <a:endParaRPr lang="en-CA" dirty="0"/>
          </a:p>
        </p:txBody>
      </p:sp>
      <p:sp>
        <p:nvSpPr>
          <p:cNvPr id="4" name="Slide Number Placeholder 3"/>
          <p:cNvSpPr>
            <a:spLocks noGrp="1"/>
          </p:cNvSpPr>
          <p:nvPr>
            <p:ph type="sldNum" sz="quarter" idx="12"/>
          </p:nvPr>
        </p:nvSpPr>
        <p:spPr/>
        <p:txBody>
          <a:bodyPr/>
          <a:lstStyle/>
          <a:p>
            <a:fld id="{63DC2874-11F4-43E3-BCFA-632DE6EE2F5C}" type="slidenum">
              <a:rPr lang="en-CA" smtClean="0"/>
              <a:t>10</a:t>
            </a:fld>
            <a:endParaRPr lang="en-CA"/>
          </a:p>
        </p:txBody>
      </p:sp>
    </p:spTree>
    <p:extLst>
      <p:ext uri="{BB962C8B-B14F-4D97-AF65-F5344CB8AC3E}">
        <p14:creationId xmlns:p14="http://schemas.microsoft.com/office/powerpoint/2010/main" val="2177955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dirty="0" smtClean="0"/>
              <a:t>Disposal Bans Generally</a:t>
            </a:r>
            <a:endParaRPr lang="en-CA" dirty="0"/>
          </a:p>
        </p:txBody>
      </p:sp>
      <p:sp>
        <p:nvSpPr>
          <p:cNvPr id="6" name="Text Placeholder 5"/>
          <p:cNvSpPr>
            <a:spLocks noGrp="1"/>
          </p:cNvSpPr>
          <p:nvPr>
            <p:ph type="body" idx="1"/>
          </p:nvPr>
        </p:nvSpPr>
        <p:spPr/>
        <p:txBody>
          <a:bodyPr/>
          <a:lstStyle/>
          <a:p>
            <a:endParaRPr lang="en-CA"/>
          </a:p>
        </p:txBody>
      </p:sp>
      <p:sp>
        <p:nvSpPr>
          <p:cNvPr id="4" name="Slide Number Placeholder 3"/>
          <p:cNvSpPr>
            <a:spLocks noGrp="1"/>
          </p:cNvSpPr>
          <p:nvPr>
            <p:ph type="sldNum" sz="quarter" idx="12"/>
          </p:nvPr>
        </p:nvSpPr>
        <p:spPr/>
        <p:txBody>
          <a:bodyPr/>
          <a:lstStyle/>
          <a:p>
            <a:fld id="{63DC2874-11F4-43E3-BCFA-632DE6EE2F5C}" type="slidenum">
              <a:rPr lang="en-CA" smtClean="0"/>
              <a:t>11</a:t>
            </a:fld>
            <a:endParaRPr lang="en-CA"/>
          </a:p>
        </p:txBody>
      </p:sp>
    </p:spTree>
    <p:extLst>
      <p:ext uri="{BB962C8B-B14F-4D97-AF65-F5344CB8AC3E}">
        <p14:creationId xmlns:p14="http://schemas.microsoft.com/office/powerpoint/2010/main" val="3881333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Purpose of a Disposal Ban</a:t>
            </a:r>
          </a:p>
        </p:txBody>
      </p:sp>
      <p:sp>
        <p:nvSpPr>
          <p:cNvPr id="3" name="Content Placeholder 2"/>
          <p:cNvSpPr>
            <a:spLocks noGrp="1"/>
          </p:cNvSpPr>
          <p:nvPr>
            <p:ph idx="1"/>
          </p:nvPr>
        </p:nvSpPr>
        <p:spPr>
          <a:xfrm>
            <a:off x="609599" y="1484784"/>
            <a:ext cx="6347714" cy="4556579"/>
          </a:xfrm>
        </p:spPr>
        <p:txBody>
          <a:bodyPr>
            <a:normAutofit/>
          </a:bodyPr>
          <a:lstStyle/>
          <a:p>
            <a:r>
              <a:rPr lang="en-CA" dirty="0" smtClean="0"/>
              <a:t>Reduce disposed waste</a:t>
            </a:r>
          </a:p>
          <a:p>
            <a:r>
              <a:rPr lang="en-CA" dirty="0" smtClean="0"/>
              <a:t>Preserve </a:t>
            </a:r>
            <a:r>
              <a:rPr lang="en-CA" dirty="0"/>
              <a:t>landfill </a:t>
            </a:r>
            <a:r>
              <a:rPr lang="en-CA" dirty="0" smtClean="0"/>
              <a:t>space</a:t>
            </a:r>
          </a:p>
          <a:p>
            <a:r>
              <a:rPr lang="en-CA" dirty="0"/>
              <a:t>Achieve diversion </a:t>
            </a:r>
            <a:r>
              <a:rPr lang="en-CA" dirty="0" smtClean="0"/>
              <a:t>goals</a:t>
            </a:r>
            <a:endParaRPr lang="en-CA" dirty="0"/>
          </a:p>
          <a:p>
            <a:r>
              <a:rPr lang="en-CA" dirty="0" smtClean="0"/>
              <a:t>Encourage/increase </a:t>
            </a:r>
            <a:r>
              <a:rPr lang="en-CA" dirty="0"/>
              <a:t>recycling and/or reuse </a:t>
            </a:r>
            <a:endParaRPr lang="en-CA" dirty="0" smtClean="0"/>
          </a:p>
          <a:p>
            <a:pPr lvl="1"/>
            <a:r>
              <a:rPr lang="en-CA" dirty="0"/>
              <a:t>Use either economic incentives or disposal restrictions to reduce amount of waste sent to landfill or </a:t>
            </a:r>
            <a:r>
              <a:rPr lang="en-CA" dirty="0" smtClean="0"/>
              <a:t>EFW</a:t>
            </a:r>
            <a:endParaRPr lang="en-CA" dirty="0"/>
          </a:p>
          <a:p>
            <a:r>
              <a:rPr lang="en-CA" dirty="0" smtClean="0"/>
              <a:t>For </a:t>
            </a:r>
            <a:r>
              <a:rPr lang="en-CA" dirty="0"/>
              <a:t>organics bans – reduce L</a:t>
            </a:r>
            <a:r>
              <a:rPr lang="en-CA" dirty="0" smtClean="0"/>
              <a:t>FG production, GHG emissions</a:t>
            </a:r>
            <a:endParaRPr lang="en-CA" dirty="0"/>
          </a:p>
          <a:p>
            <a:r>
              <a:rPr lang="en-CA" dirty="0"/>
              <a:t>Circular economy </a:t>
            </a:r>
          </a:p>
          <a:p>
            <a:pPr lvl="1"/>
            <a:r>
              <a:rPr lang="en-CA" dirty="0"/>
              <a:t>P</a:t>
            </a:r>
            <a:r>
              <a:rPr lang="en-CA" dirty="0" smtClean="0"/>
              <a:t>reserve </a:t>
            </a:r>
            <a:r>
              <a:rPr lang="en-CA" dirty="0"/>
              <a:t>resources and ensure supply of recyclable or organic materials to local businesses</a:t>
            </a:r>
          </a:p>
          <a:p>
            <a:pPr lvl="1"/>
            <a:endParaRPr lang="en-CA" dirty="0"/>
          </a:p>
        </p:txBody>
      </p:sp>
      <p:sp>
        <p:nvSpPr>
          <p:cNvPr id="5" name="Slide Number Placeholder 4"/>
          <p:cNvSpPr>
            <a:spLocks noGrp="1"/>
          </p:cNvSpPr>
          <p:nvPr>
            <p:ph type="sldNum" sz="quarter" idx="12"/>
          </p:nvPr>
        </p:nvSpPr>
        <p:spPr/>
        <p:txBody>
          <a:bodyPr/>
          <a:lstStyle/>
          <a:p>
            <a:fld id="{63DC2874-11F4-43E3-BCFA-632DE6EE2F5C}" type="slidenum">
              <a:rPr lang="en-CA" smtClean="0"/>
              <a:t>12</a:t>
            </a:fld>
            <a:endParaRPr lang="en-CA"/>
          </a:p>
        </p:txBody>
      </p:sp>
    </p:spTree>
    <p:extLst>
      <p:ext uri="{BB962C8B-B14F-4D97-AF65-F5344CB8AC3E}">
        <p14:creationId xmlns:p14="http://schemas.microsoft.com/office/powerpoint/2010/main" val="1879081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CA" dirty="0"/>
              <a:t>Two General Approaches </a:t>
            </a:r>
          </a:p>
        </p:txBody>
      </p:sp>
      <p:sp>
        <p:nvSpPr>
          <p:cNvPr id="5" name="Content Placeholder 4"/>
          <p:cNvSpPr>
            <a:spLocks noGrp="1"/>
          </p:cNvSpPr>
          <p:nvPr>
            <p:ph idx="1"/>
          </p:nvPr>
        </p:nvSpPr>
        <p:spPr>
          <a:xfrm>
            <a:off x="609599" y="1484784"/>
            <a:ext cx="6347714" cy="4556579"/>
          </a:xfrm>
        </p:spPr>
        <p:txBody>
          <a:bodyPr>
            <a:normAutofit lnSpcReduction="10000"/>
          </a:bodyPr>
          <a:lstStyle/>
          <a:p>
            <a:r>
              <a:rPr lang="en-CA" dirty="0"/>
              <a:t>Outright ban – loads are turned away</a:t>
            </a:r>
          </a:p>
          <a:p>
            <a:pPr lvl="1"/>
            <a:r>
              <a:rPr lang="en-CA" dirty="0"/>
              <a:t>Risk of illegal dumping</a:t>
            </a:r>
          </a:p>
          <a:p>
            <a:r>
              <a:rPr lang="en-CA" dirty="0"/>
              <a:t>Accept load with banned material but charge higher rate </a:t>
            </a:r>
          </a:p>
          <a:p>
            <a:pPr lvl="1"/>
            <a:r>
              <a:rPr lang="en-CA" dirty="0"/>
              <a:t>Sometimes 50% or up to 100% surcharge rate</a:t>
            </a:r>
          </a:p>
          <a:p>
            <a:r>
              <a:rPr lang="en-CA" dirty="0"/>
              <a:t>In place at many transfer stations, depots and disposal sites across Canada. </a:t>
            </a:r>
            <a:r>
              <a:rPr lang="en-CA" dirty="0" smtClean="0"/>
              <a:t>Some </a:t>
            </a:r>
            <a:r>
              <a:rPr lang="en-CA" dirty="0"/>
              <a:t>examples:</a:t>
            </a:r>
          </a:p>
          <a:p>
            <a:pPr lvl="1"/>
            <a:r>
              <a:rPr lang="en-CA" dirty="0"/>
              <a:t>Metro Vancouver, BC</a:t>
            </a:r>
          </a:p>
          <a:p>
            <a:pPr lvl="1"/>
            <a:r>
              <a:rPr lang="en-CA" dirty="0"/>
              <a:t>Province of Nova </a:t>
            </a:r>
            <a:r>
              <a:rPr lang="en-CA" dirty="0" smtClean="0"/>
              <a:t>Scotia</a:t>
            </a:r>
          </a:p>
          <a:p>
            <a:pPr lvl="1"/>
            <a:r>
              <a:rPr lang="en-CA" dirty="0" smtClean="0"/>
              <a:t>Many TS and disposal locations in Ontario</a:t>
            </a:r>
            <a:endParaRPr lang="en-CA" dirty="0"/>
          </a:p>
          <a:p>
            <a:r>
              <a:rPr lang="en-CA" dirty="0"/>
              <a:t>Planned in many </a:t>
            </a:r>
            <a:r>
              <a:rPr lang="en-CA" dirty="0" smtClean="0"/>
              <a:t>locations, for example:</a:t>
            </a:r>
            <a:endParaRPr lang="en-CA" dirty="0"/>
          </a:p>
          <a:p>
            <a:pPr lvl="1"/>
            <a:r>
              <a:rPr lang="en-CA" dirty="0"/>
              <a:t>Province of Quebec</a:t>
            </a:r>
          </a:p>
          <a:p>
            <a:pPr lvl="1"/>
            <a:r>
              <a:rPr lang="en-CA" dirty="0"/>
              <a:t>City of Calgary</a:t>
            </a:r>
          </a:p>
        </p:txBody>
      </p:sp>
      <p:sp>
        <p:nvSpPr>
          <p:cNvPr id="3" name="Slide Number Placeholder 2"/>
          <p:cNvSpPr>
            <a:spLocks noGrp="1"/>
          </p:cNvSpPr>
          <p:nvPr>
            <p:ph type="sldNum" sz="quarter" idx="12"/>
          </p:nvPr>
        </p:nvSpPr>
        <p:spPr/>
        <p:txBody>
          <a:bodyPr/>
          <a:lstStyle/>
          <a:p>
            <a:fld id="{63DC2874-11F4-43E3-BCFA-632DE6EE2F5C}" type="slidenum">
              <a:rPr lang="en-CA" smtClean="0"/>
              <a:t>13</a:t>
            </a:fld>
            <a:endParaRPr lang="en-CA"/>
          </a:p>
        </p:txBody>
      </p:sp>
    </p:spTree>
    <p:extLst>
      <p:ext uri="{BB962C8B-B14F-4D97-AF65-F5344CB8AC3E}">
        <p14:creationId xmlns:p14="http://schemas.microsoft.com/office/powerpoint/2010/main" val="2215794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Current Disposal Bans in Ontario</a:t>
            </a:r>
          </a:p>
        </p:txBody>
      </p:sp>
      <p:sp>
        <p:nvSpPr>
          <p:cNvPr id="3" name="Content Placeholder 2"/>
          <p:cNvSpPr>
            <a:spLocks noGrp="1"/>
          </p:cNvSpPr>
          <p:nvPr>
            <p:ph idx="1"/>
          </p:nvPr>
        </p:nvSpPr>
        <p:spPr/>
        <p:txBody>
          <a:bodyPr>
            <a:normAutofit/>
          </a:bodyPr>
          <a:lstStyle/>
          <a:p>
            <a:r>
              <a:rPr lang="en-CA" dirty="0"/>
              <a:t>Many locations in Ontario already </a:t>
            </a:r>
            <a:r>
              <a:rPr lang="en-CA" dirty="0" smtClean="0"/>
              <a:t>have </a:t>
            </a:r>
            <a:r>
              <a:rPr lang="en-CA" dirty="0"/>
              <a:t>disposal bans</a:t>
            </a:r>
          </a:p>
          <a:p>
            <a:r>
              <a:rPr lang="en-CA" dirty="0"/>
              <a:t>Several landfills in Ontario ban specific materials from disposal</a:t>
            </a:r>
          </a:p>
          <a:p>
            <a:pPr lvl="1"/>
            <a:r>
              <a:rPr lang="en-CA" dirty="0"/>
              <a:t>Tires</a:t>
            </a:r>
          </a:p>
          <a:p>
            <a:pPr lvl="1"/>
            <a:r>
              <a:rPr lang="en-CA" dirty="0"/>
              <a:t>OCC</a:t>
            </a:r>
          </a:p>
          <a:p>
            <a:pPr lvl="1"/>
            <a:r>
              <a:rPr lang="en-CA" dirty="0"/>
              <a:t>Blue Box materials</a:t>
            </a:r>
          </a:p>
          <a:p>
            <a:pPr lvl="1"/>
            <a:r>
              <a:rPr lang="en-CA" dirty="0"/>
              <a:t>Wooden pallets</a:t>
            </a:r>
          </a:p>
          <a:p>
            <a:pPr lvl="1"/>
            <a:r>
              <a:rPr lang="en-CA" dirty="0" smtClean="0"/>
              <a:t>WEEE</a:t>
            </a:r>
          </a:p>
          <a:p>
            <a:pPr lvl="1"/>
            <a:r>
              <a:rPr lang="en-CA" dirty="0" smtClean="0"/>
              <a:t>C&amp;D waste</a:t>
            </a:r>
            <a:endParaRPr lang="en-CA" dirty="0"/>
          </a:p>
          <a:p>
            <a:pPr lvl="1"/>
            <a:r>
              <a:rPr lang="en-CA" dirty="0"/>
              <a:t>O</a:t>
            </a:r>
            <a:r>
              <a:rPr lang="en-CA" dirty="0" smtClean="0"/>
              <a:t>ther</a:t>
            </a:r>
            <a:endParaRPr lang="en-CA" dirty="0"/>
          </a:p>
        </p:txBody>
      </p:sp>
      <p:sp>
        <p:nvSpPr>
          <p:cNvPr id="5" name="Slide Number Placeholder 4"/>
          <p:cNvSpPr>
            <a:spLocks noGrp="1"/>
          </p:cNvSpPr>
          <p:nvPr>
            <p:ph type="sldNum" sz="quarter" idx="12"/>
          </p:nvPr>
        </p:nvSpPr>
        <p:spPr/>
        <p:txBody>
          <a:bodyPr/>
          <a:lstStyle/>
          <a:p>
            <a:fld id="{63DC2874-11F4-43E3-BCFA-632DE6EE2F5C}" type="slidenum">
              <a:rPr lang="en-CA" smtClean="0"/>
              <a:t>14</a:t>
            </a:fld>
            <a:endParaRPr lang="en-CA"/>
          </a:p>
        </p:txBody>
      </p:sp>
    </p:spTree>
    <p:extLst>
      <p:ext uri="{BB962C8B-B14F-4D97-AF65-F5344CB8AC3E}">
        <p14:creationId xmlns:p14="http://schemas.microsoft.com/office/powerpoint/2010/main" val="518014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Provincial Level </a:t>
            </a:r>
            <a:r>
              <a:rPr lang="en-CA" dirty="0" smtClean="0"/>
              <a:t>Disposal Bans </a:t>
            </a:r>
            <a:r>
              <a:rPr lang="en-CA" dirty="0"/>
              <a:t>in Canada</a:t>
            </a:r>
            <a:endParaRPr lang="en-CA" dirty="0">
              <a:solidFill>
                <a:srgbClr val="FF0000"/>
              </a:solidFill>
            </a:endParaRPr>
          </a:p>
        </p:txBody>
      </p:sp>
      <p:sp>
        <p:nvSpPr>
          <p:cNvPr id="3" name="Content Placeholder 2"/>
          <p:cNvSpPr>
            <a:spLocks noGrp="1"/>
          </p:cNvSpPr>
          <p:nvPr>
            <p:ph idx="1"/>
          </p:nvPr>
        </p:nvSpPr>
        <p:spPr/>
        <p:txBody>
          <a:bodyPr>
            <a:normAutofit/>
          </a:bodyPr>
          <a:lstStyle/>
          <a:p>
            <a:r>
              <a:rPr lang="en-CA" dirty="0"/>
              <a:t>Nova Scotia, </a:t>
            </a:r>
            <a:r>
              <a:rPr lang="en-CA" dirty="0" smtClean="0"/>
              <a:t>Prince Edward Island</a:t>
            </a:r>
          </a:p>
          <a:p>
            <a:pPr lvl="1"/>
            <a:r>
              <a:rPr lang="en-CA" dirty="0" smtClean="0"/>
              <a:t>Organics</a:t>
            </a:r>
          </a:p>
          <a:p>
            <a:pPr lvl="1"/>
            <a:r>
              <a:rPr lang="en-CA" dirty="0" smtClean="0"/>
              <a:t> Comprehensive list </a:t>
            </a:r>
            <a:r>
              <a:rPr lang="en-CA" dirty="0"/>
              <a:t>of </a:t>
            </a:r>
            <a:r>
              <a:rPr lang="en-CA" dirty="0" smtClean="0"/>
              <a:t>other dry recyclable </a:t>
            </a:r>
            <a:r>
              <a:rPr lang="en-CA" dirty="0"/>
              <a:t>materials</a:t>
            </a:r>
          </a:p>
          <a:p>
            <a:r>
              <a:rPr lang="en-CA" dirty="0" smtClean="0"/>
              <a:t>Quebec</a:t>
            </a:r>
          </a:p>
          <a:p>
            <a:pPr lvl="1"/>
            <a:r>
              <a:rPr lang="en-CA" dirty="0"/>
              <a:t>T</a:t>
            </a:r>
            <a:r>
              <a:rPr lang="en-CA" dirty="0" smtClean="0"/>
              <a:t>argeted </a:t>
            </a:r>
            <a:r>
              <a:rPr lang="en-CA" dirty="0"/>
              <a:t>paper and OCC for 2013; wood for 2014 and organics by </a:t>
            </a:r>
            <a:r>
              <a:rPr lang="en-CA" dirty="0" smtClean="0"/>
              <a:t>2020 </a:t>
            </a:r>
            <a:endParaRPr lang="en-CA" dirty="0"/>
          </a:p>
          <a:p>
            <a:pPr lvl="1"/>
            <a:r>
              <a:rPr lang="en-CA" dirty="0" smtClean="0"/>
              <a:t>Paper, OCC, wood pushed </a:t>
            </a:r>
            <a:r>
              <a:rPr lang="en-CA" dirty="0"/>
              <a:t>to </a:t>
            </a:r>
            <a:r>
              <a:rPr lang="en-CA" dirty="0" smtClean="0"/>
              <a:t>2020</a:t>
            </a:r>
          </a:p>
          <a:p>
            <a:pPr lvl="1"/>
            <a:r>
              <a:rPr lang="en-CA" dirty="0" smtClean="0"/>
              <a:t>Organics pushed to 2022 to allow time for infrastructure to develop</a:t>
            </a:r>
            <a:endParaRPr lang="en-CA" dirty="0"/>
          </a:p>
          <a:p>
            <a:endParaRPr lang="en-CA" dirty="0"/>
          </a:p>
        </p:txBody>
      </p:sp>
      <p:sp>
        <p:nvSpPr>
          <p:cNvPr id="5" name="Slide Number Placeholder 4"/>
          <p:cNvSpPr>
            <a:spLocks noGrp="1"/>
          </p:cNvSpPr>
          <p:nvPr>
            <p:ph type="sldNum" sz="quarter" idx="12"/>
          </p:nvPr>
        </p:nvSpPr>
        <p:spPr/>
        <p:txBody>
          <a:bodyPr/>
          <a:lstStyle/>
          <a:p>
            <a:fld id="{63DC2874-11F4-43E3-BCFA-632DE6EE2F5C}" type="slidenum">
              <a:rPr lang="en-CA" smtClean="0"/>
              <a:t>15</a:t>
            </a:fld>
            <a:endParaRPr lang="en-CA"/>
          </a:p>
        </p:txBody>
      </p:sp>
    </p:spTree>
    <p:extLst>
      <p:ext uri="{BB962C8B-B14F-4D97-AF65-F5344CB8AC3E}">
        <p14:creationId xmlns:p14="http://schemas.microsoft.com/office/powerpoint/2010/main" val="42612604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State Level Disposal Bans in the US</a:t>
            </a:r>
          </a:p>
        </p:txBody>
      </p:sp>
      <p:sp>
        <p:nvSpPr>
          <p:cNvPr id="3" name="Content Placeholder 2"/>
          <p:cNvSpPr>
            <a:spLocks noGrp="1"/>
          </p:cNvSpPr>
          <p:nvPr>
            <p:ph idx="1"/>
          </p:nvPr>
        </p:nvSpPr>
        <p:spPr/>
        <p:txBody>
          <a:bodyPr>
            <a:normAutofit/>
          </a:bodyPr>
          <a:lstStyle/>
          <a:p>
            <a:r>
              <a:rPr lang="en-CA" dirty="0"/>
              <a:t>Leaf and yard waste</a:t>
            </a:r>
          </a:p>
          <a:p>
            <a:pPr lvl="1"/>
            <a:r>
              <a:rPr lang="en-CA" dirty="0"/>
              <a:t>Many US states – started in </a:t>
            </a:r>
            <a:r>
              <a:rPr lang="en-CA" dirty="0" smtClean="0"/>
              <a:t>1990s </a:t>
            </a:r>
            <a:r>
              <a:rPr lang="en-CA" dirty="0"/>
              <a:t>to preserve landfill capacity</a:t>
            </a:r>
          </a:p>
          <a:p>
            <a:pPr lvl="1"/>
            <a:r>
              <a:rPr lang="en-CA" dirty="0"/>
              <a:t>24 states had different </a:t>
            </a:r>
            <a:r>
              <a:rPr lang="en-CA" dirty="0" smtClean="0"/>
              <a:t>bans </a:t>
            </a:r>
            <a:r>
              <a:rPr lang="en-CA" dirty="0"/>
              <a:t>by 2010</a:t>
            </a:r>
          </a:p>
          <a:p>
            <a:r>
              <a:rPr lang="en-CA" dirty="0" smtClean="0"/>
              <a:t>CRTs </a:t>
            </a:r>
            <a:r>
              <a:rPr lang="en-CA" dirty="0"/>
              <a:t>and other electronics</a:t>
            </a:r>
          </a:p>
          <a:p>
            <a:pPr lvl="1"/>
            <a:r>
              <a:rPr lang="en-CA" dirty="0"/>
              <a:t>Phased in as EPR programs implemented</a:t>
            </a:r>
          </a:p>
          <a:p>
            <a:r>
              <a:rPr lang="en-CA" dirty="0"/>
              <a:t>Food waste or organics </a:t>
            </a:r>
          </a:p>
          <a:p>
            <a:pPr lvl="1"/>
            <a:r>
              <a:rPr lang="en-CA" dirty="0"/>
              <a:t>Connecticut, Massachusetts, Rhode Island, Vermont, California</a:t>
            </a:r>
          </a:p>
          <a:p>
            <a:pPr lvl="1"/>
            <a:r>
              <a:rPr lang="en-CA" dirty="0"/>
              <a:t>Definitions and approach different in each location</a:t>
            </a:r>
          </a:p>
          <a:p>
            <a:endParaRPr lang="en-CA" dirty="0"/>
          </a:p>
        </p:txBody>
      </p:sp>
      <p:sp>
        <p:nvSpPr>
          <p:cNvPr id="5" name="Slide Number Placeholder 4"/>
          <p:cNvSpPr>
            <a:spLocks noGrp="1"/>
          </p:cNvSpPr>
          <p:nvPr>
            <p:ph type="sldNum" sz="quarter" idx="12"/>
          </p:nvPr>
        </p:nvSpPr>
        <p:spPr/>
        <p:txBody>
          <a:bodyPr/>
          <a:lstStyle/>
          <a:p>
            <a:fld id="{63DC2874-11F4-43E3-BCFA-632DE6EE2F5C}" type="slidenum">
              <a:rPr lang="en-CA" smtClean="0"/>
              <a:t>16</a:t>
            </a:fld>
            <a:endParaRPr lang="en-CA"/>
          </a:p>
        </p:txBody>
      </p:sp>
    </p:spTree>
    <p:extLst>
      <p:ext uri="{BB962C8B-B14F-4D97-AF65-F5344CB8AC3E}">
        <p14:creationId xmlns:p14="http://schemas.microsoft.com/office/powerpoint/2010/main" val="20896770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Nova Scotia Provincial Landfill Bans</a:t>
            </a:r>
          </a:p>
        </p:txBody>
      </p:sp>
      <p:sp>
        <p:nvSpPr>
          <p:cNvPr id="3" name="Content Placeholder 2"/>
          <p:cNvSpPr>
            <a:spLocks noGrp="1"/>
          </p:cNvSpPr>
          <p:nvPr>
            <p:ph idx="1"/>
          </p:nvPr>
        </p:nvSpPr>
        <p:spPr>
          <a:xfrm>
            <a:off x="611560" y="2060848"/>
            <a:ext cx="6347714" cy="4245898"/>
          </a:xfrm>
        </p:spPr>
        <p:txBody>
          <a:bodyPr>
            <a:normAutofit fontScale="85000" lnSpcReduction="10000"/>
          </a:bodyPr>
          <a:lstStyle/>
          <a:p>
            <a:r>
              <a:rPr lang="en-CA" sz="1900" dirty="0">
                <a:solidFill>
                  <a:schemeClr val="tx1"/>
                </a:solidFill>
              </a:rPr>
              <a:t>Earliest and most comprehensive in Canada at provincial level </a:t>
            </a:r>
          </a:p>
          <a:p>
            <a:pPr lvl="1"/>
            <a:r>
              <a:rPr lang="en-CA" sz="1700" dirty="0">
                <a:solidFill>
                  <a:schemeClr val="tx1"/>
                </a:solidFill>
              </a:rPr>
              <a:t>1995 – Solid Waste Resource Management Regulation, with a “dry landfill” policy</a:t>
            </a:r>
          </a:p>
          <a:p>
            <a:r>
              <a:rPr lang="en-CA" sz="1900" dirty="0">
                <a:solidFill>
                  <a:schemeClr val="tx1"/>
                </a:solidFill>
              </a:rPr>
              <a:t>1996 </a:t>
            </a:r>
            <a:r>
              <a:rPr lang="en-CA" sz="1900" dirty="0">
                <a:solidFill>
                  <a:srgbClr val="000000"/>
                </a:solidFill>
              </a:rPr>
              <a:t>– Beverage containers, OCC, newsprint, used tires, lead acid batteries, </a:t>
            </a:r>
            <a:r>
              <a:rPr lang="en-CA" sz="1900" dirty="0" smtClean="0">
                <a:solidFill>
                  <a:srgbClr val="000000"/>
                </a:solidFill>
              </a:rPr>
              <a:t>Organics</a:t>
            </a:r>
            <a:r>
              <a:rPr lang="en-CA" sz="1900" dirty="0">
                <a:solidFill>
                  <a:srgbClr val="000000"/>
                </a:solidFill>
              </a:rPr>
              <a:t>, starting with leaf and yard waste</a:t>
            </a:r>
          </a:p>
          <a:p>
            <a:r>
              <a:rPr lang="en-CA" sz="1900" dirty="0">
                <a:solidFill>
                  <a:srgbClr val="000000"/>
                </a:solidFill>
              </a:rPr>
              <a:t>1997 – Post-consumer paint, antifreeze, </a:t>
            </a:r>
            <a:r>
              <a:rPr lang="en-CA" sz="1900" dirty="0" smtClean="0">
                <a:solidFill>
                  <a:srgbClr val="000000"/>
                </a:solidFill>
              </a:rPr>
              <a:t> and compostable </a:t>
            </a:r>
            <a:r>
              <a:rPr lang="en-CA" sz="1900" dirty="0">
                <a:solidFill>
                  <a:srgbClr val="000000"/>
                </a:solidFill>
              </a:rPr>
              <a:t>material</a:t>
            </a:r>
          </a:p>
          <a:p>
            <a:r>
              <a:rPr lang="en-CA" sz="1900" dirty="0">
                <a:solidFill>
                  <a:srgbClr val="000000"/>
                </a:solidFill>
              </a:rPr>
              <a:t>1998 – Steel/tin food containers, glass food containers, LDPE, HDPE</a:t>
            </a:r>
          </a:p>
          <a:p>
            <a:r>
              <a:rPr lang="en-CA" sz="1900" dirty="0">
                <a:solidFill>
                  <a:srgbClr val="000000"/>
                </a:solidFill>
              </a:rPr>
              <a:t>2008 &amp; 2009 – All products covered under electronics stewardship program </a:t>
            </a:r>
          </a:p>
          <a:p>
            <a:pPr lvl="1"/>
            <a:r>
              <a:rPr lang="en-CA" sz="1900" dirty="0" smtClean="0">
                <a:solidFill>
                  <a:srgbClr val="000000"/>
                </a:solidFill>
              </a:rPr>
              <a:t>TVs, </a:t>
            </a:r>
            <a:r>
              <a:rPr lang="en-CA" sz="1900" dirty="0">
                <a:solidFill>
                  <a:srgbClr val="000000"/>
                </a:solidFill>
              </a:rPr>
              <a:t>monitors, computers, printers, </a:t>
            </a:r>
            <a:r>
              <a:rPr lang="en-CA" sz="1900" dirty="0" smtClean="0">
                <a:solidFill>
                  <a:srgbClr val="000000"/>
                </a:solidFill>
              </a:rPr>
              <a:t>AV</a:t>
            </a:r>
            <a:r>
              <a:rPr lang="en-CA" sz="1900" dirty="0">
                <a:solidFill>
                  <a:srgbClr val="000000"/>
                </a:solidFill>
              </a:rPr>
              <a:t>, telephones, etc.</a:t>
            </a:r>
          </a:p>
          <a:p>
            <a:r>
              <a:rPr lang="en-CA" sz="1900" dirty="0">
                <a:solidFill>
                  <a:srgbClr val="000000"/>
                </a:solidFill>
              </a:rPr>
              <a:t>C</a:t>
            </a:r>
            <a:r>
              <a:rPr lang="en-CA" sz="1900" dirty="0" smtClean="0">
                <a:solidFill>
                  <a:srgbClr val="000000"/>
                </a:solidFill>
              </a:rPr>
              <a:t>urrently </a:t>
            </a:r>
            <a:r>
              <a:rPr lang="en-CA" sz="1900" dirty="0">
                <a:solidFill>
                  <a:srgbClr val="000000"/>
                </a:solidFill>
              </a:rPr>
              <a:t>considering banning more </a:t>
            </a:r>
            <a:r>
              <a:rPr lang="en-CA" sz="1900" dirty="0" smtClean="0">
                <a:solidFill>
                  <a:srgbClr val="000000"/>
                </a:solidFill>
              </a:rPr>
              <a:t>items, </a:t>
            </a:r>
            <a:r>
              <a:rPr lang="en-CA" sz="1900" dirty="0">
                <a:solidFill>
                  <a:srgbClr val="000000"/>
                </a:solidFill>
              </a:rPr>
              <a:t>including packaging, paper, CFLs, and batteries</a:t>
            </a:r>
          </a:p>
          <a:p>
            <a:endParaRPr lang="en-US" dirty="0"/>
          </a:p>
        </p:txBody>
      </p:sp>
      <p:sp>
        <p:nvSpPr>
          <p:cNvPr id="5" name="Slide Number Placeholder 4"/>
          <p:cNvSpPr>
            <a:spLocks noGrp="1"/>
          </p:cNvSpPr>
          <p:nvPr>
            <p:ph type="sldNum" sz="quarter" idx="12"/>
          </p:nvPr>
        </p:nvSpPr>
        <p:spPr/>
        <p:txBody>
          <a:bodyPr/>
          <a:lstStyle/>
          <a:p>
            <a:fld id="{63DC2874-11F4-43E3-BCFA-632DE6EE2F5C}" type="slidenum">
              <a:rPr lang="en-CA" smtClean="0"/>
              <a:t>17</a:t>
            </a:fld>
            <a:endParaRPr lang="en-CA"/>
          </a:p>
        </p:txBody>
      </p:sp>
    </p:spTree>
    <p:extLst>
      <p:ext uri="{BB962C8B-B14F-4D97-AF65-F5344CB8AC3E}">
        <p14:creationId xmlns:p14="http://schemas.microsoft.com/office/powerpoint/2010/main" val="2464853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244" y="476672"/>
            <a:ext cx="6347713" cy="1440160"/>
          </a:xfrm>
        </p:spPr>
        <p:txBody>
          <a:bodyPr/>
          <a:lstStyle/>
          <a:p>
            <a:r>
              <a:rPr lang="en-US" dirty="0"/>
              <a:t>Metro Vancouver, </a:t>
            </a:r>
            <a:r>
              <a:rPr lang="en-US" dirty="0" smtClean="0"/>
              <a:t>BC– Disposal Bans</a:t>
            </a:r>
            <a:endParaRPr lang="en-US" dirty="0"/>
          </a:p>
        </p:txBody>
      </p:sp>
      <p:sp>
        <p:nvSpPr>
          <p:cNvPr id="3" name="Content Placeholder 2"/>
          <p:cNvSpPr>
            <a:spLocks noGrp="1"/>
          </p:cNvSpPr>
          <p:nvPr>
            <p:ph idx="1"/>
          </p:nvPr>
        </p:nvSpPr>
        <p:spPr/>
        <p:txBody>
          <a:bodyPr>
            <a:normAutofit/>
          </a:bodyPr>
          <a:lstStyle/>
          <a:p>
            <a:r>
              <a:rPr lang="en-CA" dirty="0" smtClean="0"/>
              <a:t>Extensive list of banned materials, starting with OCC and gypsum in 1990’s</a:t>
            </a:r>
          </a:p>
          <a:p>
            <a:r>
              <a:rPr lang="en-CA" dirty="0" smtClean="0"/>
              <a:t>3 </a:t>
            </a:r>
            <a:r>
              <a:rPr lang="en-CA" dirty="0"/>
              <a:t>categories of banned materials</a:t>
            </a:r>
          </a:p>
          <a:p>
            <a:pPr lvl="1"/>
            <a:r>
              <a:rPr lang="en-CA" dirty="0"/>
              <a:t>Product stewardship program materials (e.g. paint products, batteries, CFLs, tires)</a:t>
            </a:r>
            <a:endParaRPr lang="en-US" dirty="0"/>
          </a:p>
          <a:p>
            <a:pPr lvl="1"/>
            <a:r>
              <a:rPr lang="en-CA" dirty="0" smtClean="0"/>
              <a:t>Operational </a:t>
            </a:r>
            <a:r>
              <a:rPr lang="en-CA" dirty="0"/>
              <a:t>impact materials (e.g. </a:t>
            </a:r>
            <a:r>
              <a:rPr lang="en-CA" dirty="0" smtClean="0"/>
              <a:t>gypsum, mattresses)</a:t>
            </a:r>
            <a:endParaRPr lang="en-CA" dirty="0"/>
          </a:p>
          <a:p>
            <a:pPr lvl="1"/>
            <a:r>
              <a:rPr lang="en-CA" dirty="0"/>
              <a:t>Recyclable materials (e.g. corrugated cardboard, recyclable paper, green waste, food waste)</a:t>
            </a:r>
          </a:p>
          <a:p>
            <a:r>
              <a:rPr lang="en-US" dirty="0" smtClean="0"/>
              <a:t>Since </a:t>
            </a:r>
            <a:r>
              <a:rPr lang="en-US" dirty="0"/>
              <a:t>Jan. 1, 2015: organic waste and food, clean </a:t>
            </a:r>
            <a:r>
              <a:rPr lang="en-US" dirty="0" smtClean="0"/>
              <a:t>wood</a:t>
            </a:r>
          </a:p>
          <a:p>
            <a:r>
              <a:rPr lang="en-US" dirty="0" smtClean="0"/>
              <a:t>Currently </a:t>
            </a:r>
            <a:r>
              <a:rPr lang="en-US" dirty="0"/>
              <a:t>considering disposal bans on expanded polystyrene products as well as textiles</a:t>
            </a:r>
          </a:p>
          <a:p>
            <a:endParaRPr lang="en-US" dirty="0"/>
          </a:p>
        </p:txBody>
      </p:sp>
      <p:sp>
        <p:nvSpPr>
          <p:cNvPr id="5" name="Slide Number Placeholder 4"/>
          <p:cNvSpPr>
            <a:spLocks noGrp="1"/>
          </p:cNvSpPr>
          <p:nvPr>
            <p:ph type="sldNum" sz="quarter" idx="12"/>
          </p:nvPr>
        </p:nvSpPr>
        <p:spPr/>
        <p:txBody>
          <a:bodyPr/>
          <a:lstStyle/>
          <a:p>
            <a:fld id="{63DC2874-11F4-43E3-BCFA-632DE6EE2F5C}" type="slidenum">
              <a:rPr lang="en-CA" smtClean="0"/>
              <a:t>18</a:t>
            </a:fld>
            <a:endParaRPr lang="en-CA"/>
          </a:p>
        </p:txBody>
      </p:sp>
    </p:spTree>
    <p:extLst>
      <p:ext uri="{BB962C8B-B14F-4D97-AF65-F5344CB8AC3E}">
        <p14:creationId xmlns:p14="http://schemas.microsoft.com/office/powerpoint/2010/main" val="33855443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04664"/>
            <a:ext cx="6347713" cy="1320800"/>
          </a:xfrm>
        </p:spPr>
        <p:txBody>
          <a:bodyPr>
            <a:normAutofit fontScale="90000"/>
          </a:bodyPr>
          <a:lstStyle/>
          <a:p>
            <a:r>
              <a:rPr lang="en-CA" dirty="0"/>
              <a:t>Metro Vancouver, </a:t>
            </a:r>
            <a:r>
              <a:rPr lang="en-CA" dirty="0" smtClean="0"/>
              <a:t>BC Disposal Ban Implementation and Enforcement</a:t>
            </a:r>
            <a:endParaRPr lang="en-CA" sz="2700" dirty="0">
              <a:solidFill>
                <a:srgbClr val="FF0000"/>
              </a:solidFill>
            </a:endParaRPr>
          </a:p>
        </p:txBody>
      </p:sp>
      <p:sp>
        <p:nvSpPr>
          <p:cNvPr id="3" name="Content Placeholder 2"/>
          <p:cNvSpPr>
            <a:spLocks noGrp="1"/>
          </p:cNvSpPr>
          <p:nvPr>
            <p:ph idx="1"/>
          </p:nvPr>
        </p:nvSpPr>
        <p:spPr>
          <a:xfrm>
            <a:off x="395536" y="1628800"/>
            <a:ext cx="6561778" cy="4919960"/>
          </a:xfrm>
        </p:spPr>
        <p:txBody>
          <a:bodyPr>
            <a:normAutofit/>
          </a:bodyPr>
          <a:lstStyle/>
          <a:p>
            <a:r>
              <a:rPr lang="en-CA" dirty="0" smtClean="0"/>
              <a:t>Disposal bans are enforced at 6 transfer stations, Vancouver Landfill and WTE facility </a:t>
            </a:r>
          </a:p>
          <a:p>
            <a:r>
              <a:rPr lang="en-CA" dirty="0" smtClean="0"/>
              <a:t>Enforcement </a:t>
            </a:r>
            <a:r>
              <a:rPr lang="en-CA" dirty="0"/>
              <a:t>officer can reject load or accept for higher </a:t>
            </a:r>
            <a:r>
              <a:rPr lang="en-CA" dirty="0" smtClean="0"/>
              <a:t>fee</a:t>
            </a:r>
          </a:p>
          <a:p>
            <a:pPr marL="342900" lvl="1" indent="-342900"/>
            <a:r>
              <a:rPr lang="en-CA" dirty="0" smtClean="0"/>
              <a:t>From 1</a:t>
            </a:r>
            <a:r>
              <a:rPr lang="en-CA" baseline="30000" dirty="0" smtClean="0"/>
              <a:t>st</a:t>
            </a:r>
            <a:r>
              <a:rPr lang="en-CA" dirty="0" smtClean="0"/>
              <a:t> January, 2017 tipping fees:</a:t>
            </a:r>
          </a:p>
          <a:p>
            <a:pPr marL="742950" lvl="2" indent="-342900"/>
            <a:r>
              <a:rPr lang="en-CA" dirty="0" smtClean="0"/>
              <a:t>Garbage $80/tonne over 9 tonnes ($112/t for 1-9 tonnes)</a:t>
            </a:r>
          </a:p>
          <a:p>
            <a:pPr marL="742950" lvl="2" indent="-342900"/>
            <a:r>
              <a:rPr lang="en-CA" dirty="0" smtClean="0"/>
              <a:t>Gypsum – off cuts only, up to ½ tonne - $150/t</a:t>
            </a:r>
          </a:p>
          <a:p>
            <a:pPr marL="742950" lvl="2" indent="-342900"/>
            <a:r>
              <a:rPr lang="en-CA" dirty="0" smtClean="0"/>
              <a:t>Organics $67/t</a:t>
            </a:r>
          </a:p>
          <a:p>
            <a:pPr marL="742950" lvl="2" indent="-342900"/>
            <a:r>
              <a:rPr lang="en-CA" dirty="0" smtClean="0"/>
              <a:t>Mattresses $15/unit</a:t>
            </a:r>
          </a:p>
          <a:p>
            <a:pPr marL="742950" lvl="2" indent="-342900"/>
            <a:r>
              <a:rPr lang="en-CA" dirty="0"/>
              <a:t>Recyclables – no </a:t>
            </a:r>
            <a:r>
              <a:rPr lang="en-CA" dirty="0" smtClean="0"/>
              <a:t>charge</a:t>
            </a:r>
          </a:p>
          <a:p>
            <a:pPr marL="342900" lvl="1" indent="-342900"/>
            <a:r>
              <a:rPr lang="en-CA" dirty="0" smtClean="0"/>
              <a:t>Loads containing &gt; </a:t>
            </a:r>
            <a:r>
              <a:rPr lang="en-CA" dirty="0"/>
              <a:t>5% by volume of </a:t>
            </a:r>
            <a:r>
              <a:rPr lang="en-CA" dirty="0" smtClean="0"/>
              <a:t>banned recyclable </a:t>
            </a:r>
            <a:r>
              <a:rPr lang="en-CA" dirty="0"/>
              <a:t>materials </a:t>
            </a:r>
            <a:r>
              <a:rPr lang="en-CA" dirty="0" smtClean="0"/>
              <a:t>charged </a:t>
            </a:r>
            <a:r>
              <a:rPr lang="en-CA" dirty="0"/>
              <a:t>+50% </a:t>
            </a:r>
            <a:r>
              <a:rPr lang="en-CA" dirty="0" smtClean="0"/>
              <a:t>penalty </a:t>
            </a:r>
          </a:p>
          <a:p>
            <a:pPr marL="342900" lvl="1" indent="-342900"/>
            <a:r>
              <a:rPr lang="en-CA" dirty="0" smtClean="0"/>
              <a:t>Loads containing any hazardous and operational impact materials or product stewardship materials charged minimum $65</a:t>
            </a:r>
          </a:p>
        </p:txBody>
      </p:sp>
      <p:sp>
        <p:nvSpPr>
          <p:cNvPr id="5" name="Slide Number Placeholder 4"/>
          <p:cNvSpPr>
            <a:spLocks noGrp="1"/>
          </p:cNvSpPr>
          <p:nvPr>
            <p:ph type="sldNum" sz="quarter" idx="12"/>
          </p:nvPr>
        </p:nvSpPr>
        <p:spPr/>
        <p:txBody>
          <a:bodyPr/>
          <a:lstStyle/>
          <a:p>
            <a:fld id="{63DC2874-11F4-43E3-BCFA-632DE6EE2F5C}" type="slidenum">
              <a:rPr lang="en-CA" smtClean="0"/>
              <a:t>19</a:t>
            </a:fld>
            <a:endParaRPr lang="en-CA"/>
          </a:p>
        </p:txBody>
      </p:sp>
    </p:spTree>
    <p:extLst>
      <p:ext uri="{BB962C8B-B14F-4D97-AF65-F5344CB8AC3E}">
        <p14:creationId xmlns:p14="http://schemas.microsoft.com/office/powerpoint/2010/main" val="1546122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Presentation Outline</a:t>
            </a:r>
          </a:p>
        </p:txBody>
      </p:sp>
      <p:sp>
        <p:nvSpPr>
          <p:cNvPr id="3" name="Content Placeholder 2"/>
          <p:cNvSpPr>
            <a:spLocks noGrp="1"/>
          </p:cNvSpPr>
          <p:nvPr>
            <p:ph idx="1"/>
          </p:nvPr>
        </p:nvSpPr>
        <p:spPr/>
        <p:txBody>
          <a:bodyPr>
            <a:normAutofit/>
          </a:bodyPr>
          <a:lstStyle/>
          <a:p>
            <a:r>
              <a:rPr lang="en-CA" dirty="0" smtClean="0"/>
              <a:t>Action 15 of Provincial Strategy - disposal </a:t>
            </a:r>
            <a:r>
              <a:rPr lang="en-CA" dirty="0"/>
              <a:t>bans</a:t>
            </a:r>
          </a:p>
          <a:p>
            <a:r>
              <a:rPr lang="en-CA" dirty="0"/>
              <a:t>Disposal bans generally</a:t>
            </a:r>
          </a:p>
          <a:p>
            <a:r>
              <a:rPr lang="en-CA" dirty="0" smtClean="0"/>
              <a:t>Food waste and organics </a:t>
            </a:r>
            <a:r>
              <a:rPr lang="en-CA" dirty="0"/>
              <a:t>disposal </a:t>
            </a:r>
            <a:r>
              <a:rPr lang="en-CA" dirty="0" smtClean="0"/>
              <a:t>bans in particular</a:t>
            </a:r>
            <a:endParaRPr lang="en-CA" dirty="0"/>
          </a:p>
          <a:p>
            <a:r>
              <a:rPr lang="en-CA" dirty="0"/>
              <a:t>Experience elsewhere and lessons learned</a:t>
            </a:r>
          </a:p>
          <a:p>
            <a:r>
              <a:rPr lang="en-CA" dirty="0"/>
              <a:t>Issues for Ontario to consider as we move to implement province wide </a:t>
            </a:r>
            <a:r>
              <a:rPr lang="en-CA" dirty="0" smtClean="0"/>
              <a:t>disposal bans </a:t>
            </a:r>
            <a:r>
              <a:rPr lang="en-CA" dirty="0"/>
              <a:t>over next five years</a:t>
            </a:r>
          </a:p>
        </p:txBody>
      </p:sp>
      <p:sp>
        <p:nvSpPr>
          <p:cNvPr id="5" name="Slide Number Placeholder 4"/>
          <p:cNvSpPr>
            <a:spLocks noGrp="1"/>
          </p:cNvSpPr>
          <p:nvPr>
            <p:ph type="sldNum" sz="quarter" idx="12"/>
          </p:nvPr>
        </p:nvSpPr>
        <p:spPr/>
        <p:txBody>
          <a:bodyPr/>
          <a:lstStyle/>
          <a:p>
            <a:fld id="{63DC2874-11F4-43E3-BCFA-632DE6EE2F5C}" type="slidenum">
              <a:rPr lang="en-CA" smtClean="0"/>
              <a:t>2</a:t>
            </a:fld>
            <a:endParaRPr lang="en-CA"/>
          </a:p>
        </p:txBody>
      </p:sp>
    </p:spTree>
    <p:extLst>
      <p:ext uri="{BB962C8B-B14F-4D97-AF65-F5344CB8AC3E}">
        <p14:creationId xmlns:p14="http://schemas.microsoft.com/office/powerpoint/2010/main" val="7764248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Lessons Learned – </a:t>
            </a:r>
            <a:r>
              <a:rPr lang="en-CA" dirty="0" smtClean="0"/>
              <a:t>Enforcement</a:t>
            </a:r>
            <a:endParaRPr lang="en-CA" dirty="0"/>
          </a:p>
        </p:txBody>
      </p:sp>
      <p:sp>
        <p:nvSpPr>
          <p:cNvPr id="3" name="Content Placeholder 2"/>
          <p:cNvSpPr>
            <a:spLocks noGrp="1"/>
          </p:cNvSpPr>
          <p:nvPr>
            <p:ph idx="1"/>
          </p:nvPr>
        </p:nvSpPr>
        <p:spPr/>
        <p:txBody>
          <a:bodyPr>
            <a:normAutofit/>
          </a:bodyPr>
          <a:lstStyle/>
          <a:p>
            <a:r>
              <a:rPr lang="en-CA" dirty="0" smtClean="0"/>
              <a:t>Disposal bans work well if rules are clear and are applied consistently</a:t>
            </a:r>
          </a:p>
          <a:p>
            <a:endParaRPr lang="en-CA" dirty="0"/>
          </a:p>
        </p:txBody>
      </p:sp>
      <p:sp>
        <p:nvSpPr>
          <p:cNvPr id="5" name="Slide Number Placeholder 4"/>
          <p:cNvSpPr>
            <a:spLocks noGrp="1"/>
          </p:cNvSpPr>
          <p:nvPr>
            <p:ph type="sldNum" sz="quarter" idx="12"/>
          </p:nvPr>
        </p:nvSpPr>
        <p:spPr/>
        <p:txBody>
          <a:bodyPr/>
          <a:lstStyle/>
          <a:p>
            <a:fld id="{63DC2874-11F4-43E3-BCFA-632DE6EE2F5C}" type="slidenum">
              <a:rPr lang="en-CA" smtClean="0"/>
              <a:t>20</a:t>
            </a:fld>
            <a:endParaRPr lang="en-CA"/>
          </a:p>
        </p:txBody>
      </p:sp>
    </p:spTree>
    <p:extLst>
      <p:ext uri="{BB962C8B-B14F-4D97-AF65-F5344CB8AC3E}">
        <p14:creationId xmlns:p14="http://schemas.microsoft.com/office/powerpoint/2010/main" val="14935776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Lessons Learned re Enforcement</a:t>
            </a:r>
            <a:endParaRPr lang="en-CA" dirty="0"/>
          </a:p>
        </p:txBody>
      </p:sp>
      <p:sp>
        <p:nvSpPr>
          <p:cNvPr id="3" name="Content Placeholder 2"/>
          <p:cNvSpPr>
            <a:spLocks noGrp="1"/>
          </p:cNvSpPr>
          <p:nvPr>
            <p:ph idx="1"/>
          </p:nvPr>
        </p:nvSpPr>
        <p:spPr/>
        <p:txBody>
          <a:bodyPr/>
          <a:lstStyle/>
          <a:p>
            <a:r>
              <a:rPr lang="en-CA" dirty="0"/>
              <a:t>Enforcement staff need extensive training on how to recognize non-acceptable loads</a:t>
            </a:r>
          </a:p>
          <a:p>
            <a:r>
              <a:rPr lang="en-CA" dirty="0" smtClean="0"/>
              <a:t>Develop clear and concise inspection guidelines before disposal ban is implemented</a:t>
            </a:r>
          </a:p>
          <a:p>
            <a:r>
              <a:rPr lang="en-CA" dirty="0" smtClean="0"/>
              <a:t>Six month period to test the inspection guidelines and iron out any kinks</a:t>
            </a:r>
          </a:p>
          <a:p>
            <a:r>
              <a:rPr lang="en-CA" dirty="0" smtClean="0"/>
              <a:t>Enforcement – warnings to start and then higher tipping fees</a:t>
            </a:r>
          </a:p>
        </p:txBody>
      </p:sp>
      <p:sp>
        <p:nvSpPr>
          <p:cNvPr id="4" name="Slide Number Placeholder 3"/>
          <p:cNvSpPr>
            <a:spLocks noGrp="1"/>
          </p:cNvSpPr>
          <p:nvPr>
            <p:ph type="sldNum" sz="quarter" idx="12"/>
          </p:nvPr>
        </p:nvSpPr>
        <p:spPr/>
        <p:txBody>
          <a:bodyPr/>
          <a:lstStyle/>
          <a:p>
            <a:fld id="{63DC2874-11F4-43E3-BCFA-632DE6EE2F5C}" type="slidenum">
              <a:rPr lang="en-CA" smtClean="0"/>
              <a:t>21</a:t>
            </a:fld>
            <a:endParaRPr lang="en-CA"/>
          </a:p>
        </p:txBody>
      </p:sp>
    </p:spTree>
    <p:extLst>
      <p:ext uri="{BB962C8B-B14F-4D97-AF65-F5344CB8AC3E}">
        <p14:creationId xmlns:p14="http://schemas.microsoft.com/office/powerpoint/2010/main" val="13322215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Lessons Learned – Haulers and Generators</a:t>
            </a:r>
            <a:endParaRPr lang="en-CA" dirty="0"/>
          </a:p>
        </p:txBody>
      </p:sp>
      <p:sp>
        <p:nvSpPr>
          <p:cNvPr id="3" name="Content Placeholder 2"/>
          <p:cNvSpPr>
            <a:spLocks noGrp="1"/>
          </p:cNvSpPr>
          <p:nvPr>
            <p:ph idx="1"/>
          </p:nvPr>
        </p:nvSpPr>
        <p:spPr/>
        <p:txBody>
          <a:bodyPr>
            <a:normAutofit lnSpcReduction="10000"/>
          </a:bodyPr>
          <a:lstStyle/>
          <a:p>
            <a:r>
              <a:rPr lang="en-CA" dirty="0"/>
              <a:t>Inspections good but work needs to be done at generator level</a:t>
            </a:r>
          </a:p>
          <a:p>
            <a:r>
              <a:rPr lang="en-CA" dirty="0" smtClean="0"/>
              <a:t>Need </a:t>
            </a:r>
            <a:r>
              <a:rPr lang="en-CA" dirty="0"/>
              <a:t>to work collaboratively with haulers</a:t>
            </a:r>
          </a:p>
          <a:p>
            <a:r>
              <a:rPr lang="en-CA" dirty="0"/>
              <a:t>Provide education materials for generators/haulers, stickers for bins, support to talk with clients who are not following by-laws</a:t>
            </a:r>
          </a:p>
          <a:p>
            <a:r>
              <a:rPr lang="en-CA" dirty="0" smtClean="0"/>
              <a:t>Staff </a:t>
            </a:r>
            <a:r>
              <a:rPr lang="en-CA" dirty="0"/>
              <a:t>to answer questions or be available for on-site </a:t>
            </a:r>
            <a:r>
              <a:rPr lang="en-CA" dirty="0" smtClean="0"/>
              <a:t>support</a:t>
            </a:r>
          </a:p>
          <a:p>
            <a:r>
              <a:rPr lang="en-CA" dirty="0"/>
              <a:t>Lack of control at “front of pipe” – too late when load arrives for disposal, particularly if FEL collects from 15 stops</a:t>
            </a:r>
          </a:p>
          <a:p>
            <a:pPr lvl="1"/>
            <a:r>
              <a:rPr lang="en-CA" dirty="0"/>
              <a:t>3Rs source separation </a:t>
            </a:r>
            <a:r>
              <a:rPr lang="en-CA" dirty="0" err="1"/>
              <a:t>regs</a:t>
            </a:r>
            <a:r>
              <a:rPr lang="en-CA" dirty="0"/>
              <a:t> would help</a:t>
            </a:r>
          </a:p>
          <a:p>
            <a:endParaRPr lang="en-CA" dirty="0"/>
          </a:p>
          <a:p>
            <a:endParaRPr lang="en-CA" dirty="0"/>
          </a:p>
        </p:txBody>
      </p:sp>
      <p:sp>
        <p:nvSpPr>
          <p:cNvPr id="4" name="Slide Number Placeholder 3"/>
          <p:cNvSpPr>
            <a:spLocks noGrp="1"/>
          </p:cNvSpPr>
          <p:nvPr>
            <p:ph type="sldNum" sz="quarter" idx="12"/>
          </p:nvPr>
        </p:nvSpPr>
        <p:spPr/>
        <p:txBody>
          <a:bodyPr/>
          <a:lstStyle/>
          <a:p>
            <a:fld id="{63DC2874-11F4-43E3-BCFA-632DE6EE2F5C}" type="slidenum">
              <a:rPr lang="en-CA" smtClean="0"/>
              <a:t>22</a:t>
            </a:fld>
            <a:endParaRPr lang="en-CA"/>
          </a:p>
        </p:txBody>
      </p:sp>
    </p:spTree>
    <p:extLst>
      <p:ext uri="{BB962C8B-B14F-4D97-AF65-F5344CB8AC3E}">
        <p14:creationId xmlns:p14="http://schemas.microsoft.com/office/powerpoint/2010/main" val="6117349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Lessons Learned – Communication and Consultation</a:t>
            </a:r>
            <a:endParaRPr lang="en-CA" dirty="0"/>
          </a:p>
        </p:txBody>
      </p:sp>
      <p:sp>
        <p:nvSpPr>
          <p:cNvPr id="3" name="Content Placeholder 2"/>
          <p:cNvSpPr>
            <a:spLocks noGrp="1"/>
          </p:cNvSpPr>
          <p:nvPr>
            <p:ph idx="1"/>
          </p:nvPr>
        </p:nvSpPr>
        <p:spPr/>
        <p:txBody>
          <a:bodyPr>
            <a:normAutofit fontScale="92500"/>
          </a:bodyPr>
          <a:lstStyle/>
          <a:p>
            <a:r>
              <a:rPr lang="en-CA" dirty="0"/>
              <a:t>Clearly communicate to public, waste industry, affected staff and Mayor/council</a:t>
            </a:r>
          </a:p>
          <a:p>
            <a:r>
              <a:rPr lang="en-CA" dirty="0"/>
              <a:t>Up front communication before disposal ban implemented and continual communication with </a:t>
            </a:r>
            <a:r>
              <a:rPr lang="en-CA" dirty="0" smtClean="0"/>
              <a:t>enforcement</a:t>
            </a:r>
          </a:p>
          <a:p>
            <a:r>
              <a:rPr lang="en-CA" dirty="0"/>
              <a:t>Consultation should be extensive for first ban, can be less for subsequent bans when people are used to </a:t>
            </a:r>
            <a:r>
              <a:rPr lang="en-CA" dirty="0" smtClean="0"/>
              <a:t>requirements</a:t>
            </a:r>
          </a:p>
          <a:p>
            <a:r>
              <a:rPr lang="en-CA" dirty="0">
                <a:solidFill>
                  <a:srgbClr val="000000"/>
                </a:solidFill>
              </a:rPr>
              <a:t>Be explicit about what is being banned</a:t>
            </a:r>
          </a:p>
          <a:p>
            <a:pPr lvl="1"/>
            <a:r>
              <a:rPr lang="en-CA" dirty="0">
                <a:solidFill>
                  <a:srgbClr val="000000"/>
                </a:solidFill>
              </a:rPr>
              <a:t>When Metro Vancouver brought in its OCC disposal ban, box manufacturers thought they were banning the </a:t>
            </a:r>
            <a:r>
              <a:rPr lang="en-CA" i="1" dirty="0">
                <a:solidFill>
                  <a:srgbClr val="000000"/>
                </a:solidFill>
              </a:rPr>
              <a:t>use</a:t>
            </a:r>
            <a:r>
              <a:rPr lang="en-CA" dirty="0">
                <a:solidFill>
                  <a:srgbClr val="000000"/>
                </a:solidFill>
              </a:rPr>
              <a:t> of OCC</a:t>
            </a:r>
          </a:p>
          <a:p>
            <a:pPr lvl="1"/>
            <a:r>
              <a:rPr lang="en-CA" dirty="0">
                <a:solidFill>
                  <a:srgbClr val="000000"/>
                </a:solidFill>
              </a:rPr>
              <a:t>Use “ban on the disposal of XYZ” or “XYZ disposal ban” instead of “material ban” or “XYZ ban</a:t>
            </a:r>
            <a:r>
              <a:rPr lang="en-CA" dirty="0" smtClean="0">
                <a:solidFill>
                  <a:srgbClr val="000000"/>
                </a:solidFill>
              </a:rPr>
              <a:t>”</a:t>
            </a:r>
          </a:p>
          <a:p>
            <a:pPr lvl="1"/>
            <a:endParaRPr lang="en-CA" dirty="0">
              <a:solidFill>
                <a:srgbClr val="000000"/>
              </a:solidFill>
            </a:endParaRPr>
          </a:p>
          <a:p>
            <a:endParaRPr lang="en-CA" dirty="0"/>
          </a:p>
          <a:p>
            <a:endParaRPr lang="en-CA" dirty="0"/>
          </a:p>
        </p:txBody>
      </p:sp>
      <p:sp>
        <p:nvSpPr>
          <p:cNvPr id="4" name="Slide Number Placeholder 3"/>
          <p:cNvSpPr>
            <a:spLocks noGrp="1"/>
          </p:cNvSpPr>
          <p:nvPr>
            <p:ph type="sldNum" sz="quarter" idx="12"/>
          </p:nvPr>
        </p:nvSpPr>
        <p:spPr/>
        <p:txBody>
          <a:bodyPr/>
          <a:lstStyle/>
          <a:p>
            <a:fld id="{63DC2874-11F4-43E3-BCFA-632DE6EE2F5C}" type="slidenum">
              <a:rPr lang="en-CA" smtClean="0"/>
              <a:t>23</a:t>
            </a:fld>
            <a:endParaRPr lang="en-CA"/>
          </a:p>
        </p:txBody>
      </p:sp>
    </p:spTree>
    <p:extLst>
      <p:ext uri="{BB962C8B-B14F-4D97-AF65-F5344CB8AC3E}">
        <p14:creationId xmlns:p14="http://schemas.microsoft.com/office/powerpoint/2010/main" val="4421884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900" dirty="0" smtClean="0"/>
              <a:t>Lessons Learned – Implementation</a:t>
            </a:r>
            <a:endParaRPr lang="en-US" sz="3900" dirty="0"/>
          </a:p>
        </p:txBody>
      </p:sp>
      <p:sp>
        <p:nvSpPr>
          <p:cNvPr id="3" name="Content Placeholder 2"/>
          <p:cNvSpPr>
            <a:spLocks noGrp="1"/>
          </p:cNvSpPr>
          <p:nvPr>
            <p:ph idx="1"/>
          </p:nvPr>
        </p:nvSpPr>
        <p:spPr/>
        <p:txBody>
          <a:bodyPr>
            <a:normAutofit fontScale="85000" lnSpcReduction="20000"/>
          </a:bodyPr>
          <a:lstStyle/>
          <a:p>
            <a:r>
              <a:rPr lang="en-US" dirty="0"/>
              <a:t>Consider graduated </a:t>
            </a:r>
            <a:r>
              <a:rPr lang="en-US" dirty="0" smtClean="0"/>
              <a:t>thresholds</a:t>
            </a:r>
          </a:p>
          <a:p>
            <a:r>
              <a:rPr lang="en-US" dirty="0" smtClean="0"/>
              <a:t>Some </a:t>
            </a:r>
            <a:r>
              <a:rPr lang="en-US" dirty="0"/>
              <a:t>jurisdictions enact disposal bans with ‘zero tolerance’</a:t>
            </a:r>
          </a:p>
          <a:p>
            <a:pPr lvl="1"/>
            <a:r>
              <a:rPr lang="en-US" dirty="0"/>
              <a:t>Challenging from a public perception viewpoint</a:t>
            </a:r>
          </a:p>
          <a:p>
            <a:r>
              <a:rPr lang="en-US" dirty="0"/>
              <a:t>Others use graduated tolerance </a:t>
            </a:r>
            <a:r>
              <a:rPr lang="en-US" dirty="0" smtClean="0"/>
              <a:t>thresholds</a:t>
            </a:r>
          </a:p>
          <a:p>
            <a:r>
              <a:rPr lang="en-CA" dirty="0"/>
              <a:t>Zero tolerance challenging from public point of </a:t>
            </a:r>
            <a:r>
              <a:rPr lang="en-CA" dirty="0" smtClean="0"/>
              <a:t>view</a:t>
            </a:r>
          </a:p>
          <a:p>
            <a:pPr lvl="1"/>
            <a:r>
              <a:rPr lang="en-CA" dirty="0" smtClean="0"/>
              <a:t>..</a:t>
            </a:r>
            <a:r>
              <a:rPr lang="en-CA" dirty="0"/>
              <a:t>start with higher tolerance and slowly move the bar lower (from 25% to 5% over 2 years</a:t>
            </a:r>
            <a:r>
              <a:rPr lang="en-CA" dirty="0" smtClean="0"/>
              <a:t>)</a:t>
            </a:r>
            <a:endParaRPr lang="en-US" dirty="0"/>
          </a:p>
          <a:p>
            <a:pPr lvl="1"/>
            <a:r>
              <a:rPr lang="en-US" dirty="0"/>
              <a:t>Metro Vancouver organics ban started out with a 25% (by volume) tolerance </a:t>
            </a:r>
            <a:r>
              <a:rPr lang="en-US" dirty="0" smtClean="0"/>
              <a:t>threshold</a:t>
            </a:r>
            <a:endParaRPr lang="en-US" dirty="0"/>
          </a:p>
          <a:p>
            <a:pPr lvl="1"/>
            <a:r>
              <a:rPr lang="en-US" dirty="0"/>
              <a:t>After 2 years, threshold was reduced to 5% (the same as OCC and most other materials)</a:t>
            </a:r>
          </a:p>
          <a:p>
            <a:pPr lvl="1"/>
            <a:r>
              <a:rPr lang="en-US" dirty="0"/>
              <a:t>Reduced public backlash </a:t>
            </a:r>
            <a:endParaRPr lang="en-US" dirty="0" smtClean="0"/>
          </a:p>
          <a:p>
            <a:r>
              <a:rPr lang="en-CA" dirty="0"/>
              <a:t>6 month grace period…defrays critics who feel surcharge is a tax or cash grab</a:t>
            </a:r>
          </a:p>
          <a:p>
            <a:pPr lvl="1"/>
            <a:endParaRPr lang="en-US" dirty="0" smtClean="0"/>
          </a:p>
          <a:p>
            <a:pPr lvl="1"/>
            <a:endParaRPr lang="en-US" dirty="0"/>
          </a:p>
        </p:txBody>
      </p:sp>
      <p:sp>
        <p:nvSpPr>
          <p:cNvPr id="5" name="Slide Number Placeholder 4"/>
          <p:cNvSpPr>
            <a:spLocks noGrp="1"/>
          </p:cNvSpPr>
          <p:nvPr>
            <p:ph type="sldNum" sz="quarter" idx="12"/>
          </p:nvPr>
        </p:nvSpPr>
        <p:spPr/>
        <p:txBody>
          <a:bodyPr/>
          <a:lstStyle/>
          <a:p>
            <a:fld id="{63DC2874-11F4-43E3-BCFA-632DE6EE2F5C}" type="slidenum">
              <a:rPr lang="en-CA" smtClean="0"/>
              <a:t>24</a:t>
            </a:fld>
            <a:endParaRPr lang="en-CA"/>
          </a:p>
        </p:txBody>
      </p:sp>
    </p:spTree>
    <p:extLst>
      <p:ext uri="{BB962C8B-B14F-4D97-AF65-F5344CB8AC3E}">
        <p14:creationId xmlns:p14="http://schemas.microsoft.com/office/powerpoint/2010/main" val="16711028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0648"/>
            <a:ext cx="6912768" cy="1091208"/>
          </a:xfrm>
        </p:spPr>
        <p:txBody>
          <a:bodyPr>
            <a:normAutofit fontScale="90000"/>
          </a:bodyPr>
          <a:lstStyle/>
          <a:p>
            <a:r>
              <a:rPr lang="en-CA" sz="3200" dirty="0" smtClean="0"/>
              <a:t>Lessons Learned: Business </a:t>
            </a:r>
            <a:r>
              <a:rPr lang="en-CA" sz="3200" dirty="0"/>
              <a:t>continuity </a:t>
            </a:r>
            <a:r>
              <a:rPr lang="en-CA" sz="3200" dirty="0" smtClean="0"/>
              <a:t>&amp; contingency </a:t>
            </a:r>
            <a:r>
              <a:rPr lang="en-CA" sz="3200" dirty="0"/>
              <a:t>planning for disruptions </a:t>
            </a:r>
          </a:p>
        </p:txBody>
      </p:sp>
      <p:sp>
        <p:nvSpPr>
          <p:cNvPr id="3" name="Content Placeholder 2"/>
          <p:cNvSpPr>
            <a:spLocks noGrp="1"/>
          </p:cNvSpPr>
          <p:nvPr>
            <p:ph idx="1"/>
          </p:nvPr>
        </p:nvSpPr>
        <p:spPr>
          <a:xfrm>
            <a:off x="179512" y="1556792"/>
            <a:ext cx="8074144" cy="4800600"/>
          </a:xfrm>
        </p:spPr>
        <p:txBody>
          <a:bodyPr>
            <a:normAutofit/>
          </a:bodyPr>
          <a:lstStyle/>
          <a:p>
            <a:r>
              <a:rPr lang="en-CA" dirty="0">
                <a:solidFill>
                  <a:srgbClr val="000000"/>
                </a:solidFill>
              </a:rPr>
              <a:t>Disruptions happen – unanticipated and often no warning</a:t>
            </a:r>
          </a:p>
          <a:p>
            <a:pPr lvl="1"/>
            <a:r>
              <a:rPr lang="en-CA" dirty="0">
                <a:solidFill>
                  <a:srgbClr val="000000"/>
                </a:solidFill>
              </a:rPr>
              <a:t>Need good contingency or business continuity planning</a:t>
            </a:r>
          </a:p>
          <a:p>
            <a:pPr lvl="1"/>
            <a:r>
              <a:rPr lang="en-CA" dirty="0">
                <a:solidFill>
                  <a:srgbClr val="000000"/>
                </a:solidFill>
              </a:rPr>
              <a:t>May mean lifting ban for a while</a:t>
            </a:r>
            <a:r>
              <a:rPr lang="en-CA" dirty="0" smtClean="0">
                <a:solidFill>
                  <a:srgbClr val="000000"/>
                </a:solidFill>
              </a:rPr>
              <a:t>…</a:t>
            </a:r>
          </a:p>
          <a:p>
            <a:pPr lvl="1"/>
            <a:r>
              <a:rPr lang="en-CA" dirty="0" smtClean="0">
                <a:solidFill>
                  <a:srgbClr val="000000"/>
                </a:solidFill>
              </a:rPr>
              <a:t>Need speedy approval process to lift the ban (within 24 hours) if unexpected event happens</a:t>
            </a:r>
            <a:endParaRPr lang="en-CA" dirty="0">
              <a:solidFill>
                <a:srgbClr val="000000"/>
              </a:solidFill>
            </a:endParaRPr>
          </a:p>
          <a:p>
            <a:r>
              <a:rPr lang="en-CA" dirty="0"/>
              <a:t>Metro Vancouver…had bans on drywall, mattresses and food wastes..</a:t>
            </a:r>
          </a:p>
          <a:p>
            <a:pPr lvl="1"/>
            <a:r>
              <a:rPr lang="en-CA" dirty="0"/>
              <a:t>Mattress facility burned to ground</a:t>
            </a:r>
          </a:p>
          <a:p>
            <a:pPr lvl="1"/>
            <a:r>
              <a:rPr lang="en-CA" dirty="0"/>
              <a:t>Drywall – </a:t>
            </a:r>
            <a:r>
              <a:rPr lang="en-CA" dirty="0" err="1"/>
              <a:t>Worksafe</a:t>
            </a:r>
            <a:r>
              <a:rPr lang="en-CA" dirty="0"/>
              <a:t> BC closure</a:t>
            </a:r>
          </a:p>
          <a:p>
            <a:pPr lvl="1"/>
            <a:r>
              <a:rPr lang="en-CA" dirty="0"/>
              <a:t>Organics – odour challenges at largest composting site</a:t>
            </a:r>
          </a:p>
          <a:p>
            <a:r>
              <a:rPr lang="en-CA" dirty="0"/>
              <a:t>Washington State</a:t>
            </a:r>
          </a:p>
          <a:p>
            <a:pPr lvl="1"/>
            <a:r>
              <a:rPr lang="en-CA" dirty="0"/>
              <a:t>Apple maggot problem – only composting site in quarantined area </a:t>
            </a:r>
          </a:p>
          <a:p>
            <a:pPr lvl="1"/>
            <a:endParaRPr lang="en-CA" dirty="0">
              <a:solidFill>
                <a:srgbClr val="000000"/>
              </a:solidFill>
            </a:endParaRPr>
          </a:p>
        </p:txBody>
      </p:sp>
      <p:sp>
        <p:nvSpPr>
          <p:cNvPr id="5" name="Slide Number Placeholder 4"/>
          <p:cNvSpPr>
            <a:spLocks noGrp="1"/>
          </p:cNvSpPr>
          <p:nvPr>
            <p:ph type="sldNum" sz="quarter" idx="12"/>
          </p:nvPr>
        </p:nvSpPr>
        <p:spPr/>
        <p:txBody>
          <a:bodyPr/>
          <a:lstStyle/>
          <a:p>
            <a:fld id="{63DC2874-11F4-43E3-BCFA-632DE6EE2F5C}" type="slidenum">
              <a:rPr lang="en-CA" smtClean="0"/>
              <a:t>25</a:t>
            </a:fld>
            <a:endParaRPr lang="en-CA"/>
          </a:p>
        </p:txBody>
      </p:sp>
    </p:spTree>
    <p:extLst>
      <p:ext uri="{BB962C8B-B14F-4D97-AF65-F5344CB8AC3E}">
        <p14:creationId xmlns:p14="http://schemas.microsoft.com/office/powerpoint/2010/main" val="14923847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900" dirty="0" smtClean="0"/>
              <a:t>Lessons Learned – Monitor impacts of disposal bans</a:t>
            </a:r>
            <a:endParaRPr lang="en-CA" sz="3900" dirty="0"/>
          </a:p>
        </p:txBody>
      </p:sp>
      <p:sp>
        <p:nvSpPr>
          <p:cNvPr id="3" name="Content Placeholder 2"/>
          <p:cNvSpPr>
            <a:spLocks noGrp="1"/>
          </p:cNvSpPr>
          <p:nvPr>
            <p:ph idx="1"/>
          </p:nvPr>
        </p:nvSpPr>
        <p:spPr/>
        <p:txBody>
          <a:bodyPr>
            <a:normAutofit/>
          </a:bodyPr>
          <a:lstStyle/>
          <a:p>
            <a:r>
              <a:rPr lang="en-CA" dirty="0"/>
              <a:t>Monitor effects before &amp; </a:t>
            </a:r>
            <a:r>
              <a:rPr lang="en-CA" dirty="0" smtClean="0"/>
              <a:t>after</a:t>
            </a:r>
          </a:p>
          <a:p>
            <a:r>
              <a:rPr lang="en-CA" dirty="0" smtClean="0"/>
              <a:t>Report out on impacts to public and politicians</a:t>
            </a:r>
          </a:p>
          <a:p>
            <a:r>
              <a:rPr lang="en-CA" dirty="0" smtClean="0">
                <a:solidFill>
                  <a:srgbClr val="000000"/>
                </a:solidFill>
              </a:rPr>
              <a:t>Before </a:t>
            </a:r>
            <a:r>
              <a:rPr lang="en-CA" dirty="0">
                <a:solidFill>
                  <a:srgbClr val="000000"/>
                </a:solidFill>
              </a:rPr>
              <a:t>the </a:t>
            </a:r>
            <a:r>
              <a:rPr lang="en-CA" dirty="0" smtClean="0">
                <a:solidFill>
                  <a:srgbClr val="000000"/>
                </a:solidFill>
              </a:rPr>
              <a:t>disposal ban</a:t>
            </a:r>
            <a:r>
              <a:rPr lang="en-CA" dirty="0">
                <a:solidFill>
                  <a:srgbClr val="000000"/>
                </a:solidFill>
              </a:rPr>
              <a:t>, establish a baseline of loads that would theoretically violate the ban for comparison with the rate of violations after the </a:t>
            </a:r>
            <a:r>
              <a:rPr lang="en-CA" dirty="0" smtClean="0">
                <a:solidFill>
                  <a:srgbClr val="000000"/>
                </a:solidFill>
              </a:rPr>
              <a:t>disposal ban</a:t>
            </a:r>
            <a:endParaRPr lang="en-CA" dirty="0">
              <a:solidFill>
                <a:srgbClr val="000000"/>
              </a:solidFill>
            </a:endParaRPr>
          </a:p>
          <a:p>
            <a:r>
              <a:rPr lang="en-CA" dirty="0">
                <a:solidFill>
                  <a:srgbClr val="000000"/>
                </a:solidFill>
              </a:rPr>
              <a:t>Waste composition studies will help when politicians, the public, and others want to know the effectiveness of the </a:t>
            </a:r>
            <a:r>
              <a:rPr lang="en-CA" dirty="0" smtClean="0">
                <a:solidFill>
                  <a:srgbClr val="000000"/>
                </a:solidFill>
              </a:rPr>
              <a:t>disposal ban</a:t>
            </a:r>
          </a:p>
          <a:p>
            <a:r>
              <a:rPr lang="en-CA" dirty="0" smtClean="0">
                <a:solidFill>
                  <a:srgbClr val="000000"/>
                </a:solidFill>
              </a:rPr>
              <a:t>Both Metro Vancouver and Nova Scotia monitor impacts of bans through waste composition studies and report publicly on impacts</a:t>
            </a:r>
            <a:endParaRPr lang="en-CA" dirty="0">
              <a:solidFill>
                <a:srgbClr val="000000"/>
              </a:solidFill>
            </a:endParaRPr>
          </a:p>
        </p:txBody>
      </p:sp>
      <p:sp>
        <p:nvSpPr>
          <p:cNvPr id="5" name="Slide Number Placeholder 4"/>
          <p:cNvSpPr>
            <a:spLocks noGrp="1"/>
          </p:cNvSpPr>
          <p:nvPr>
            <p:ph type="sldNum" sz="quarter" idx="12"/>
          </p:nvPr>
        </p:nvSpPr>
        <p:spPr/>
        <p:txBody>
          <a:bodyPr/>
          <a:lstStyle/>
          <a:p>
            <a:fld id="{63DC2874-11F4-43E3-BCFA-632DE6EE2F5C}" type="slidenum">
              <a:rPr lang="en-CA" smtClean="0"/>
              <a:t>26</a:t>
            </a:fld>
            <a:endParaRPr lang="en-CA"/>
          </a:p>
        </p:txBody>
      </p:sp>
    </p:spTree>
    <p:extLst>
      <p:ext uri="{BB962C8B-B14F-4D97-AF65-F5344CB8AC3E}">
        <p14:creationId xmlns:p14="http://schemas.microsoft.com/office/powerpoint/2010/main" val="4996175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900" dirty="0" smtClean="0"/>
              <a:t>Lessons Learned: Public </a:t>
            </a:r>
            <a:r>
              <a:rPr lang="en-CA" sz="3900" dirty="0"/>
              <a:t>education is a must </a:t>
            </a:r>
            <a:endParaRPr lang="en-US" sz="3900" dirty="0"/>
          </a:p>
        </p:txBody>
      </p:sp>
      <p:sp>
        <p:nvSpPr>
          <p:cNvPr id="3" name="Content Placeholder 2"/>
          <p:cNvSpPr>
            <a:spLocks noGrp="1"/>
          </p:cNvSpPr>
          <p:nvPr>
            <p:ph idx="1"/>
          </p:nvPr>
        </p:nvSpPr>
        <p:spPr/>
        <p:txBody>
          <a:bodyPr/>
          <a:lstStyle/>
          <a:p>
            <a:r>
              <a:rPr lang="en-US" dirty="0"/>
              <a:t>Before, during, and after</a:t>
            </a:r>
          </a:p>
          <a:p>
            <a:r>
              <a:rPr lang="en-US" dirty="0"/>
              <a:t>Spokesperson to explain “who”, “what,” “when,” “where”, and “why” </a:t>
            </a:r>
          </a:p>
          <a:p>
            <a:r>
              <a:rPr lang="en-US" dirty="0"/>
              <a:t>‘Grace period’ is recommended</a:t>
            </a:r>
          </a:p>
          <a:p>
            <a:pPr lvl="1"/>
            <a:r>
              <a:rPr lang="en-US" dirty="0"/>
              <a:t>For the first 6 months of its organics ban, Metro Vancouver issued “oops” notices or “recycling opportunity” notices, but not surcharges</a:t>
            </a:r>
          </a:p>
        </p:txBody>
      </p:sp>
      <p:sp>
        <p:nvSpPr>
          <p:cNvPr id="5" name="Slide Number Placeholder 4"/>
          <p:cNvSpPr>
            <a:spLocks noGrp="1"/>
          </p:cNvSpPr>
          <p:nvPr>
            <p:ph type="sldNum" sz="quarter" idx="12"/>
          </p:nvPr>
        </p:nvSpPr>
        <p:spPr/>
        <p:txBody>
          <a:bodyPr/>
          <a:lstStyle/>
          <a:p>
            <a:fld id="{63DC2874-11F4-43E3-BCFA-632DE6EE2F5C}" type="slidenum">
              <a:rPr lang="en-CA" smtClean="0"/>
              <a:t>27</a:t>
            </a:fld>
            <a:endParaRPr lang="en-CA"/>
          </a:p>
        </p:txBody>
      </p:sp>
    </p:spTree>
    <p:extLst>
      <p:ext uri="{BB962C8B-B14F-4D97-AF65-F5344CB8AC3E}">
        <p14:creationId xmlns:p14="http://schemas.microsoft.com/office/powerpoint/2010/main" val="34449877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Lessons Learned – Surcharges Better than outright ban</a:t>
            </a:r>
            <a:endParaRPr lang="en-CA" dirty="0"/>
          </a:p>
        </p:txBody>
      </p:sp>
      <p:sp>
        <p:nvSpPr>
          <p:cNvPr id="3" name="Content Placeholder 2"/>
          <p:cNvSpPr>
            <a:spLocks noGrp="1"/>
          </p:cNvSpPr>
          <p:nvPr>
            <p:ph idx="1"/>
          </p:nvPr>
        </p:nvSpPr>
        <p:spPr/>
        <p:txBody>
          <a:bodyPr>
            <a:normAutofit/>
          </a:bodyPr>
          <a:lstStyle/>
          <a:p>
            <a:r>
              <a:rPr lang="en-CA" dirty="0"/>
              <a:t>Some locations a ban is an outright ban….no options with load containing banned materials</a:t>
            </a:r>
          </a:p>
          <a:p>
            <a:r>
              <a:rPr lang="en-CA" dirty="0" smtClean="0"/>
              <a:t>Financial surcharge makes it more expensive to dispose of recyclable material, but does not involve turning a load away</a:t>
            </a:r>
          </a:p>
          <a:p>
            <a:r>
              <a:rPr lang="en-CA" dirty="0" smtClean="0"/>
              <a:t>Options are provided</a:t>
            </a:r>
          </a:p>
          <a:p>
            <a:r>
              <a:rPr lang="en-CA" dirty="0" smtClean="0"/>
              <a:t>This encourages people to recycle, but does not push them to dump illegally.</a:t>
            </a:r>
          </a:p>
        </p:txBody>
      </p:sp>
      <p:sp>
        <p:nvSpPr>
          <p:cNvPr id="4" name="Slide Number Placeholder 3"/>
          <p:cNvSpPr>
            <a:spLocks noGrp="1"/>
          </p:cNvSpPr>
          <p:nvPr>
            <p:ph type="sldNum" sz="quarter" idx="12"/>
          </p:nvPr>
        </p:nvSpPr>
        <p:spPr/>
        <p:txBody>
          <a:bodyPr/>
          <a:lstStyle/>
          <a:p>
            <a:fld id="{63DC2874-11F4-43E3-BCFA-632DE6EE2F5C}" type="slidenum">
              <a:rPr lang="en-CA" smtClean="0"/>
              <a:t>28</a:t>
            </a:fld>
            <a:endParaRPr lang="en-CA"/>
          </a:p>
        </p:txBody>
      </p:sp>
    </p:spTree>
    <p:extLst>
      <p:ext uri="{BB962C8B-B14F-4D97-AF65-F5344CB8AC3E}">
        <p14:creationId xmlns:p14="http://schemas.microsoft.com/office/powerpoint/2010/main" val="22107090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947192"/>
          </a:xfrm>
        </p:spPr>
        <p:txBody>
          <a:bodyPr/>
          <a:lstStyle/>
          <a:p>
            <a:r>
              <a:rPr lang="en-CA" dirty="0" smtClean="0"/>
              <a:t>Lessons Learned</a:t>
            </a:r>
            <a:endParaRPr lang="en-CA" dirty="0"/>
          </a:p>
        </p:txBody>
      </p:sp>
      <p:sp>
        <p:nvSpPr>
          <p:cNvPr id="3" name="Content Placeholder 2"/>
          <p:cNvSpPr>
            <a:spLocks noGrp="1"/>
          </p:cNvSpPr>
          <p:nvPr>
            <p:ph idx="1"/>
          </p:nvPr>
        </p:nvSpPr>
        <p:spPr/>
        <p:txBody>
          <a:bodyPr>
            <a:normAutofit/>
          </a:bodyPr>
          <a:lstStyle/>
          <a:p>
            <a:r>
              <a:rPr lang="en-CA" dirty="0" smtClean="0"/>
              <a:t>Capture </a:t>
            </a:r>
            <a:r>
              <a:rPr lang="en-CA" dirty="0"/>
              <a:t>all </a:t>
            </a:r>
            <a:r>
              <a:rPr lang="en-CA" dirty="0" smtClean="0"/>
              <a:t>waste, including exported waste </a:t>
            </a:r>
            <a:r>
              <a:rPr lang="en-CA" dirty="0"/>
              <a:t>– not just waste disposed in </a:t>
            </a:r>
            <a:r>
              <a:rPr lang="en-CA" dirty="0" smtClean="0"/>
              <a:t>Province</a:t>
            </a:r>
          </a:p>
          <a:p>
            <a:pPr lvl="1"/>
            <a:r>
              <a:rPr lang="en-CA" dirty="0" smtClean="0"/>
              <a:t>Make sure all hauled waste is subject to the disposal ban</a:t>
            </a:r>
            <a:endParaRPr lang="en-CA" dirty="0"/>
          </a:p>
          <a:p>
            <a:r>
              <a:rPr lang="en-CA" dirty="0" smtClean="0"/>
              <a:t>Multiple </a:t>
            </a:r>
            <a:r>
              <a:rPr lang="en-CA" dirty="0"/>
              <a:t>options for recycling processing ideal but not essential</a:t>
            </a:r>
            <a:r>
              <a:rPr lang="en-CA" dirty="0" smtClean="0"/>
              <a:t>…</a:t>
            </a:r>
          </a:p>
          <a:p>
            <a:pPr lvl="1"/>
            <a:r>
              <a:rPr lang="en-CA" dirty="0" smtClean="0"/>
              <a:t>either </a:t>
            </a:r>
            <a:r>
              <a:rPr lang="en-CA" dirty="0"/>
              <a:t>have this in place before the ban, </a:t>
            </a:r>
            <a:r>
              <a:rPr lang="en-CA" dirty="0" smtClean="0"/>
              <a:t>or</a:t>
            </a:r>
          </a:p>
          <a:p>
            <a:pPr lvl="1"/>
            <a:r>
              <a:rPr lang="en-CA" dirty="0" smtClean="0"/>
              <a:t> </a:t>
            </a:r>
            <a:r>
              <a:rPr lang="en-CA" dirty="0"/>
              <a:t>give 2-3 years for infrastructure to develop</a:t>
            </a:r>
          </a:p>
          <a:p>
            <a:endParaRPr lang="en-CA" dirty="0"/>
          </a:p>
        </p:txBody>
      </p:sp>
      <p:sp>
        <p:nvSpPr>
          <p:cNvPr id="4" name="Slide Number Placeholder 3"/>
          <p:cNvSpPr>
            <a:spLocks noGrp="1"/>
          </p:cNvSpPr>
          <p:nvPr>
            <p:ph type="sldNum" sz="quarter" idx="12"/>
          </p:nvPr>
        </p:nvSpPr>
        <p:spPr/>
        <p:txBody>
          <a:bodyPr/>
          <a:lstStyle/>
          <a:p>
            <a:fld id="{63DC2874-11F4-43E3-BCFA-632DE6EE2F5C}" type="slidenum">
              <a:rPr lang="en-CA" smtClean="0"/>
              <a:t>29</a:t>
            </a:fld>
            <a:endParaRPr lang="en-CA"/>
          </a:p>
        </p:txBody>
      </p:sp>
    </p:spTree>
    <p:extLst>
      <p:ext uri="{BB962C8B-B14F-4D97-AF65-F5344CB8AC3E}">
        <p14:creationId xmlns:p14="http://schemas.microsoft.com/office/powerpoint/2010/main" val="2992083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dirty="0" smtClean="0"/>
              <a:t>Action Item 15 of Provincial Strategy:</a:t>
            </a:r>
            <a:endParaRPr lang="en-CA" dirty="0"/>
          </a:p>
        </p:txBody>
      </p:sp>
      <p:sp>
        <p:nvSpPr>
          <p:cNvPr id="6" name="Text Placeholder 5"/>
          <p:cNvSpPr>
            <a:spLocks noGrp="1"/>
          </p:cNvSpPr>
          <p:nvPr>
            <p:ph type="body" idx="1"/>
          </p:nvPr>
        </p:nvSpPr>
        <p:spPr/>
        <p:txBody>
          <a:bodyPr/>
          <a:lstStyle/>
          <a:p>
            <a:r>
              <a:rPr lang="en-CA" dirty="0" smtClean="0"/>
              <a:t>Implement disposal </a:t>
            </a:r>
            <a:r>
              <a:rPr lang="en-CA" dirty="0"/>
              <a:t>b</a:t>
            </a:r>
            <a:r>
              <a:rPr lang="en-CA" dirty="0" smtClean="0"/>
              <a:t>ans to direct materials to end markets</a:t>
            </a:r>
            <a:endParaRPr lang="en-CA" dirty="0"/>
          </a:p>
        </p:txBody>
      </p:sp>
      <p:sp>
        <p:nvSpPr>
          <p:cNvPr id="4" name="Slide Number Placeholder 3"/>
          <p:cNvSpPr>
            <a:spLocks noGrp="1"/>
          </p:cNvSpPr>
          <p:nvPr>
            <p:ph type="sldNum" sz="quarter" idx="12"/>
          </p:nvPr>
        </p:nvSpPr>
        <p:spPr/>
        <p:txBody>
          <a:bodyPr/>
          <a:lstStyle/>
          <a:p>
            <a:fld id="{63DC2874-11F4-43E3-BCFA-632DE6EE2F5C}" type="slidenum">
              <a:rPr lang="en-CA" smtClean="0"/>
              <a:t>3</a:t>
            </a:fld>
            <a:endParaRPr lang="en-CA"/>
          </a:p>
        </p:txBody>
      </p:sp>
    </p:spTree>
    <p:extLst>
      <p:ext uri="{BB962C8B-B14F-4D97-AF65-F5344CB8AC3E}">
        <p14:creationId xmlns:p14="http://schemas.microsoft.com/office/powerpoint/2010/main" val="22834058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CA" dirty="0" smtClean="0"/>
              <a:t>Food Waste or Organic Waste Disposal </a:t>
            </a:r>
            <a:r>
              <a:rPr lang="en-CA" dirty="0"/>
              <a:t>Bans</a:t>
            </a:r>
          </a:p>
        </p:txBody>
      </p:sp>
      <p:sp>
        <p:nvSpPr>
          <p:cNvPr id="7" name="Text Placeholder 6"/>
          <p:cNvSpPr>
            <a:spLocks noGrp="1"/>
          </p:cNvSpPr>
          <p:nvPr>
            <p:ph type="body" idx="1"/>
          </p:nvPr>
        </p:nvSpPr>
        <p:spPr/>
        <p:txBody>
          <a:bodyPr/>
          <a:lstStyle/>
          <a:p>
            <a:endParaRPr lang="en-CA"/>
          </a:p>
        </p:txBody>
      </p:sp>
      <p:sp>
        <p:nvSpPr>
          <p:cNvPr id="5" name="Slide Number Placeholder 4"/>
          <p:cNvSpPr>
            <a:spLocks noGrp="1"/>
          </p:cNvSpPr>
          <p:nvPr>
            <p:ph type="sldNum" sz="quarter" idx="12"/>
          </p:nvPr>
        </p:nvSpPr>
        <p:spPr/>
        <p:txBody>
          <a:bodyPr/>
          <a:lstStyle/>
          <a:p>
            <a:fld id="{63DC2874-11F4-43E3-BCFA-632DE6EE2F5C}" type="slidenum">
              <a:rPr lang="en-CA" smtClean="0"/>
              <a:t>30</a:t>
            </a:fld>
            <a:endParaRPr lang="en-CA"/>
          </a:p>
        </p:txBody>
      </p:sp>
    </p:spTree>
    <p:extLst>
      <p:ext uri="{BB962C8B-B14F-4D97-AF65-F5344CB8AC3E}">
        <p14:creationId xmlns:p14="http://schemas.microsoft.com/office/powerpoint/2010/main" val="22848788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CA" dirty="0"/>
              <a:t>Reasons </a:t>
            </a:r>
            <a:r>
              <a:rPr lang="en-CA" dirty="0" smtClean="0"/>
              <a:t>to </a:t>
            </a:r>
            <a:r>
              <a:rPr lang="en-CA" dirty="0"/>
              <a:t>Focus on </a:t>
            </a:r>
            <a:r>
              <a:rPr lang="en-CA" dirty="0" smtClean="0"/>
              <a:t>Food Waste Disposal </a:t>
            </a:r>
            <a:r>
              <a:rPr lang="en-CA" dirty="0"/>
              <a:t>Bans </a:t>
            </a:r>
            <a:r>
              <a:rPr lang="en-CA" dirty="0" smtClean="0"/>
              <a:t>Today…</a:t>
            </a:r>
            <a:endParaRPr lang="en-CA" dirty="0"/>
          </a:p>
        </p:txBody>
      </p:sp>
      <p:sp>
        <p:nvSpPr>
          <p:cNvPr id="7" name="Content Placeholder 6"/>
          <p:cNvSpPr>
            <a:spLocks noGrp="1"/>
          </p:cNvSpPr>
          <p:nvPr>
            <p:ph idx="1"/>
          </p:nvPr>
        </p:nvSpPr>
        <p:spPr/>
        <p:txBody>
          <a:bodyPr/>
          <a:lstStyle/>
          <a:p>
            <a:r>
              <a:rPr lang="en-CA" dirty="0"/>
              <a:t>Ontario strategy has indicted </a:t>
            </a:r>
            <a:r>
              <a:rPr lang="en-CA" dirty="0" smtClean="0"/>
              <a:t>food waste </a:t>
            </a:r>
            <a:r>
              <a:rPr lang="en-CA" dirty="0"/>
              <a:t>disposal ban may be first</a:t>
            </a:r>
          </a:p>
          <a:p>
            <a:r>
              <a:rPr lang="en-CA" dirty="0" smtClean="0"/>
              <a:t>Food waste </a:t>
            </a:r>
            <a:r>
              <a:rPr lang="en-CA" dirty="0"/>
              <a:t>more complicated than other materials</a:t>
            </a:r>
          </a:p>
          <a:p>
            <a:r>
              <a:rPr lang="en-CA" dirty="0"/>
              <a:t>Experience in a few jurisdictions offer valuable lessons for Ontario</a:t>
            </a:r>
          </a:p>
          <a:p>
            <a:r>
              <a:rPr lang="en-CA" dirty="0"/>
              <a:t>Need to see wording of </a:t>
            </a:r>
            <a:r>
              <a:rPr lang="en-CA" dirty="0" err="1"/>
              <a:t>regs</a:t>
            </a:r>
            <a:r>
              <a:rPr lang="en-CA" dirty="0"/>
              <a:t> or policy to see exactly what we are </a:t>
            </a:r>
            <a:r>
              <a:rPr lang="en-CA" dirty="0" smtClean="0"/>
              <a:t>facing…</a:t>
            </a:r>
            <a:endParaRPr lang="en-CA" dirty="0"/>
          </a:p>
          <a:p>
            <a:r>
              <a:rPr lang="en-CA" dirty="0"/>
              <a:t>Use lessons learned in other jurisdictions to craft viable approach for Ontario</a:t>
            </a:r>
          </a:p>
        </p:txBody>
      </p:sp>
      <p:sp>
        <p:nvSpPr>
          <p:cNvPr id="5" name="Slide Number Placeholder 4"/>
          <p:cNvSpPr>
            <a:spLocks noGrp="1"/>
          </p:cNvSpPr>
          <p:nvPr>
            <p:ph type="sldNum" sz="quarter" idx="12"/>
          </p:nvPr>
        </p:nvSpPr>
        <p:spPr/>
        <p:txBody>
          <a:bodyPr/>
          <a:lstStyle/>
          <a:p>
            <a:fld id="{63DC2874-11F4-43E3-BCFA-632DE6EE2F5C}" type="slidenum">
              <a:rPr lang="en-CA" smtClean="0"/>
              <a:t>31</a:t>
            </a:fld>
            <a:endParaRPr lang="en-CA"/>
          </a:p>
        </p:txBody>
      </p:sp>
    </p:spTree>
    <p:extLst>
      <p:ext uri="{BB962C8B-B14F-4D97-AF65-F5344CB8AC3E}">
        <p14:creationId xmlns:p14="http://schemas.microsoft.com/office/powerpoint/2010/main" val="29761204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32656"/>
            <a:ext cx="7274769" cy="1320800"/>
          </a:xfrm>
        </p:spPr>
        <p:txBody>
          <a:bodyPr/>
          <a:lstStyle/>
          <a:p>
            <a:r>
              <a:rPr lang="en-CA" dirty="0"/>
              <a:t>Locations With </a:t>
            </a:r>
            <a:r>
              <a:rPr lang="en-CA" dirty="0" smtClean="0"/>
              <a:t>Food Waste </a:t>
            </a:r>
            <a:r>
              <a:rPr lang="en-CA" dirty="0"/>
              <a:t>Disposal Bans</a:t>
            </a:r>
          </a:p>
        </p:txBody>
      </p:sp>
      <p:sp>
        <p:nvSpPr>
          <p:cNvPr id="3" name="Content Placeholder 2"/>
          <p:cNvSpPr>
            <a:spLocks noGrp="1"/>
          </p:cNvSpPr>
          <p:nvPr>
            <p:ph idx="1"/>
          </p:nvPr>
        </p:nvSpPr>
        <p:spPr>
          <a:xfrm>
            <a:off x="251520" y="1700808"/>
            <a:ext cx="6347714" cy="3880773"/>
          </a:xfrm>
        </p:spPr>
        <p:txBody>
          <a:bodyPr>
            <a:noAutofit/>
          </a:bodyPr>
          <a:lstStyle/>
          <a:p>
            <a:r>
              <a:rPr lang="en-CA" dirty="0"/>
              <a:t>Canada</a:t>
            </a:r>
          </a:p>
          <a:p>
            <a:pPr lvl="1"/>
            <a:r>
              <a:rPr lang="en-CA" sz="1800" dirty="0"/>
              <a:t>Province of Nova Scotia</a:t>
            </a:r>
          </a:p>
          <a:p>
            <a:pPr lvl="1"/>
            <a:r>
              <a:rPr lang="en-CA" sz="1800" dirty="0"/>
              <a:t>Metro Vancouver, BC</a:t>
            </a:r>
          </a:p>
          <a:p>
            <a:r>
              <a:rPr lang="en-CA" dirty="0"/>
              <a:t>US</a:t>
            </a:r>
          </a:p>
          <a:p>
            <a:pPr lvl="1"/>
            <a:r>
              <a:rPr lang="en-CA" sz="1800" dirty="0"/>
              <a:t>Leaf and yard waste in 24 states</a:t>
            </a:r>
          </a:p>
          <a:p>
            <a:pPr lvl="1"/>
            <a:r>
              <a:rPr lang="en-CA" sz="1800" dirty="0"/>
              <a:t>Organics – focus food waste in at least 5 states</a:t>
            </a:r>
          </a:p>
          <a:p>
            <a:pPr lvl="2"/>
            <a:r>
              <a:rPr lang="en-CA" sz="1800" dirty="0"/>
              <a:t>Connecticut, Massachusetts, Rhode Island, Vermont, California</a:t>
            </a:r>
          </a:p>
          <a:p>
            <a:pPr lvl="1"/>
            <a:r>
              <a:rPr lang="en-CA" sz="2000" dirty="0"/>
              <a:t>Definitions and approach different in each location</a:t>
            </a:r>
          </a:p>
          <a:p>
            <a:r>
              <a:rPr lang="en-CA" dirty="0"/>
              <a:t>EU Landfill Directive</a:t>
            </a:r>
          </a:p>
          <a:p>
            <a:endParaRPr lang="en-CA" dirty="0"/>
          </a:p>
          <a:p>
            <a:endParaRPr lang="en-CA" dirty="0"/>
          </a:p>
        </p:txBody>
      </p:sp>
      <p:sp>
        <p:nvSpPr>
          <p:cNvPr id="5" name="Slide Number Placeholder 4"/>
          <p:cNvSpPr>
            <a:spLocks noGrp="1"/>
          </p:cNvSpPr>
          <p:nvPr>
            <p:ph type="sldNum" sz="quarter" idx="12"/>
          </p:nvPr>
        </p:nvSpPr>
        <p:spPr/>
        <p:txBody>
          <a:bodyPr/>
          <a:lstStyle/>
          <a:p>
            <a:fld id="{63DC2874-11F4-43E3-BCFA-632DE6EE2F5C}" type="slidenum">
              <a:rPr lang="en-CA" smtClean="0"/>
              <a:t>32</a:t>
            </a:fld>
            <a:endParaRPr lang="en-CA"/>
          </a:p>
        </p:txBody>
      </p:sp>
    </p:spTree>
    <p:extLst>
      <p:ext uri="{BB962C8B-B14F-4D97-AF65-F5344CB8AC3E}">
        <p14:creationId xmlns:p14="http://schemas.microsoft.com/office/powerpoint/2010/main" val="20534216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76672"/>
            <a:ext cx="6347713" cy="1320800"/>
          </a:xfrm>
        </p:spPr>
        <p:txBody>
          <a:bodyPr/>
          <a:lstStyle/>
          <a:p>
            <a:r>
              <a:rPr lang="en-CA" dirty="0"/>
              <a:t>EU Landfill Directive</a:t>
            </a:r>
          </a:p>
        </p:txBody>
      </p:sp>
      <p:sp>
        <p:nvSpPr>
          <p:cNvPr id="3" name="Content Placeholder 2"/>
          <p:cNvSpPr>
            <a:spLocks noGrp="1"/>
          </p:cNvSpPr>
          <p:nvPr>
            <p:ph idx="1"/>
          </p:nvPr>
        </p:nvSpPr>
        <p:spPr>
          <a:xfrm>
            <a:off x="251520" y="1628800"/>
            <a:ext cx="7128792" cy="4608512"/>
          </a:xfrm>
        </p:spPr>
        <p:txBody>
          <a:bodyPr>
            <a:normAutofit/>
          </a:bodyPr>
          <a:lstStyle/>
          <a:p>
            <a:r>
              <a:rPr lang="en-CA" dirty="0" smtClean="0">
                <a:solidFill>
                  <a:srgbClr val="000000"/>
                </a:solidFill>
              </a:rPr>
              <a:t>Requires EU Member States to reduce the amount of organic waste being landfilled to:</a:t>
            </a:r>
          </a:p>
          <a:p>
            <a:pPr lvl="1"/>
            <a:r>
              <a:rPr lang="en-CA" dirty="0" smtClean="0">
                <a:solidFill>
                  <a:srgbClr val="000000"/>
                </a:solidFill>
              </a:rPr>
              <a:t>75% of 1995 levels by 2006</a:t>
            </a:r>
          </a:p>
          <a:p>
            <a:pPr lvl="1"/>
            <a:r>
              <a:rPr lang="en-CA" dirty="0" smtClean="0">
                <a:solidFill>
                  <a:srgbClr val="000000"/>
                </a:solidFill>
              </a:rPr>
              <a:t>50% of 1995 levels by 2009</a:t>
            </a:r>
          </a:p>
          <a:p>
            <a:pPr lvl="1"/>
            <a:r>
              <a:rPr lang="en-CA" dirty="0">
                <a:solidFill>
                  <a:srgbClr val="000000"/>
                </a:solidFill>
              </a:rPr>
              <a:t>35% of 1995 levels by 2016</a:t>
            </a:r>
          </a:p>
          <a:p>
            <a:r>
              <a:rPr lang="en-CA" dirty="0" smtClean="0">
                <a:solidFill>
                  <a:srgbClr val="000000"/>
                </a:solidFill>
              </a:rPr>
              <a:t>The graduated ban applies to “all </a:t>
            </a:r>
            <a:r>
              <a:rPr lang="en-CA" dirty="0" err="1" smtClean="0">
                <a:solidFill>
                  <a:srgbClr val="000000"/>
                </a:solidFill>
              </a:rPr>
              <a:t>biowaste</a:t>
            </a:r>
            <a:r>
              <a:rPr lang="en-CA" dirty="0" smtClean="0">
                <a:solidFill>
                  <a:srgbClr val="000000"/>
                </a:solidFill>
              </a:rPr>
              <a:t>” – defined as biodegradable garden and park waste, food and kitchen waste from households, restaurants, caterers and retail premises, and comparable waste from food processing plants.</a:t>
            </a:r>
          </a:p>
          <a:p>
            <a:r>
              <a:rPr lang="en-CA" dirty="0" smtClean="0">
                <a:solidFill>
                  <a:srgbClr val="000000"/>
                </a:solidFill>
              </a:rPr>
              <a:t>Has significantly lowered landfilled tonnes and has led to widespread investment in and construction of MBT (mechanical and biological treatment) and AD facilities throughout EU </a:t>
            </a:r>
          </a:p>
          <a:p>
            <a:endParaRPr lang="en-CA" dirty="0">
              <a:solidFill>
                <a:srgbClr val="000000"/>
              </a:solidFill>
            </a:endParaRPr>
          </a:p>
        </p:txBody>
      </p:sp>
      <p:sp>
        <p:nvSpPr>
          <p:cNvPr id="5" name="Slide Number Placeholder 4"/>
          <p:cNvSpPr>
            <a:spLocks noGrp="1"/>
          </p:cNvSpPr>
          <p:nvPr>
            <p:ph type="sldNum" sz="quarter" idx="12"/>
          </p:nvPr>
        </p:nvSpPr>
        <p:spPr/>
        <p:txBody>
          <a:bodyPr/>
          <a:lstStyle/>
          <a:p>
            <a:fld id="{63DC2874-11F4-43E3-BCFA-632DE6EE2F5C}" type="slidenum">
              <a:rPr lang="en-CA" smtClean="0"/>
              <a:t>33</a:t>
            </a:fld>
            <a:endParaRPr lang="en-CA"/>
          </a:p>
        </p:txBody>
      </p:sp>
    </p:spTree>
    <p:extLst>
      <p:ext uri="{BB962C8B-B14F-4D97-AF65-F5344CB8AC3E}">
        <p14:creationId xmlns:p14="http://schemas.microsoft.com/office/powerpoint/2010/main" val="15415495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DC2874-11F4-43E3-BCFA-632DE6EE2F5C}" type="slidenum">
              <a:rPr lang="en-CA" smtClean="0"/>
              <a:t>34</a:t>
            </a:fld>
            <a:endParaRPr lang="en-CA"/>
          </a:p>
        </p:txBody>
      </p:sp>
      <p:pic>
        <p:nvPicPr>
          <p:cNvPr id="3" name="Picture 2"/>
          <p:cNvPicPr/>
          <p:nvPr/>
        </p:nvPicPr>
        <p:blipFill>
          <a:blip r:embed="rId2" cstate="screen">
            <a:extLst>
              <a:ext uri="{28A0092B-C50C-407E-A947-70E740481C1C}">
                <a14:useLocalDpi xmlns:a14="http://schemas.microsoft.com/office/drawing/2010/main"/>
              </a:ext>
            </a:extLst>
          </a:blip>
          <a:srcRect/>
          <a:stretch>
            <a:fillRect/>
          </a:stretch>
        </p:blipFill>
        <p:spPr bwMode="auto">
          <a:xfrm>
            <a:off x="323528" y="1340768"/>
            <a:ext cx="8136904" cy="4869160"/>
          </a:xfrm>
          <a:prstGeom prst="rect">
            <a:avLst/>
          </a:prstGeom>
          <a:noFill/>
          <a:ln>
            <a:noFill/>
          </a:ln>
          <a:effectLst/>
          <a:extLst/>
        </p:spPr>
      </p:pic>
      <p:sp>
        <p:nvSpPr>
          <p:cNvPr id="4" name="Rectangle 3"/>
          <p:cNvSpPr/>
          <p:nvPr/>
        </p:nvSpPr>
        <p:spPr>
          <a:xfrm>
            <a:off x="179512" y="476672"/>
            <a:ext cx="7416824" cy="646331"/>
          </a:xfrm>
          <a:prstGeom prst="rect">
            <a:avLst/>
          </a:prstGeom>
        </p:spPr>
        <p:txBody>
          <a:bodyPr wrap="square">
            <a:spAutoFit/>
          </a:bodyPr>
          <a:lstStyle/>
          <a:p>
            <a:r>
              <a:rPr lang="en-CA" dirty="0" smtClean="0"/>
              <a:t>Increased </a:t>
            </a:r>
            <a:r>
              <a:rPr lang="en-CA" dirty="0"/>
              <a:t>AD Capacity Constructed in the EU As a Result of the EU Landfill Directive Organics </a:t>
            </a:r>
            <a:r>
              <a:rPr lang="en-CA" dirty="0" smtClean="0"/>
              <a:t>Ban</a:t>
            </a:r>
            <a:endParaRPr lang="en-CA" dirty="0"/>
          </a:p>
        </p:txBody>
      </p:sp>
      <p:sp>
        <p:nvSpPr>
          <p:cNvPr id="5" name="Rectangle 4"/>
          <p:cNvSpPr/>
          <p:nvPr/>
        </p:nvSpPr>
        <p:spPr>
          <a:xfrm>
            <a:off x="2339752" y="6381328"/>
            <a:ext cx="6804248" cy="261610"/>
          </a:xfrm>
          <a:prstGeom prst="rect">
            <a:avLst/>
          </a:prstGeom>
        </p:spPr>
        <p:txBody>
          <a:bodyPr wrap="square">
            <a:spAutoFit/>
          </a:bodyPr>
          <a:lstStyle/>
          <a:p>
            <a:r>
              <a:rPr lang="en-CA" sz="1100" dirty="0" smtClean="0"/>
              <a:t>Source: Luc </a:t>
            </a:r>
            <a:r>
              <a:rPr lang="en-CA" sz="1100" dirty="0" err="1" smtClean="0"/>
              <a:t>DeBaere</a:t>
            </a:r>
            <a:r>
              <a:rPr lang="en-CA" sz="1100" dirty="0"/>
              <a:t>, OWS, State of AD in Europe, 2015 – supplied by Norma McDonald, OW </a:t>
            </a:r>
            <a:endParaRPr lang="en-US" sz="1100" dirty="0"/>
          </a:p>
        </p:txBody>
      </p:sp>
    </p:spTree>
    <p:extLst>
      <p:ext uri="{BB962C8B-B14F-4D97-AF65-F5344CB8AC3E}">
        <p14:creationId xmlns:p14="http://schemas.microsoft.com/office/powerpoint/2010/main" val="29832445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6768752" cy="1320800"/>
          </a:xfrm>
        </p:spPr>
        <p:txBody>
          <a:bodyPr>
            <a:noAutofit/>
          </a:bodyPr>
          <a:lstStyle/>
          <a:p>
            <a:r>
              <a:rPr lang="en-CA" dirty="0" smtClean="0"/>
              <a:t>Metro Vancouver Food Waste Disposal Ban</a:t>
            </a:r>
            <a:endParaRPr lang="en-CA" dirty="0"/>
          </a:p>
        </p:txBody>
      </p:sp>
      <p:sp>
        <p:nvSpPr>
          <p:cNvPr id="3" name="Content Placeholder 2"/>
          <p:cNvSpPr>
            <a:spLocks noGrp="1"/>
          </p:cNvSpPr>
          <p:nvPr>
            <p:ph idx="1"/>
          </p:nvPr>
        </p:nvSpPr>
        <p:spPr>
          <a:xfrm>
            <a:off x="323528" y="1844824"/>
            <a:ext cx="6984775" cy="4680520"/>
          </a:xfrm>
        </p:spPr>
        <p:txBody>
          <a:bodyPr>
            <a:normAutofit/>
          </a:bodyPr>
          <a:lstStyle/>
          <a:p>
            <a:r>
              <a:rPr lang="en-CA" dirty="0">
                <a:solidFill>
                  <a:schemeClr val="tx1"/>
                </a:solidFill>
              </a:rPr>
              <a:t>A</a:t>
            </a:r>
            <a:r>
              <a:rPr lang="en-CA" dirty="0" smtClean="0">
                <a:solidFill>
                  <a:schemeClr val="tx1"/>
                </a:solidFill>
              </a:rPr>
              <a:t>pplies to “food scraps”</a:t>
            </a:r>
          </a:p>
          <a:p>
            <a:pPr lvl="2"/>
            <a:r>
              <a:rPr lang="en-CA" dirty="0" smtClean="0">
                <a:solidFill>
                  <a:schemeClr val="tx1"/>
                </a:solidFill>
              </a:rPr>
              <a:t>raw food, </a:t>
            </a:r>
          </a:p>
          <a:p>
            <a:pPr lvl="2"/>
            <a:r>
              <a:rPr lang="en-CA" dirty="0" smtClean="0">
                <a:solidFill>
                  <a:schemeClr val="tx1"/>
                </a:solidFill>
              </a:rPr>
              <a:t>plate scrapings, </a:t>
            </a:r>
          </a:p>
          <a:p>
            <a:pPr lvl="2"/>
            <a:r>
              <a:rPr lang="en-CA" dirty="0" smtClean="0">
                <a:solidFill>
                  <a:schemeClr val="tx1"/>
                </a:solidFill>
              </a:rPr>
              <a:t>leftovers, </a:t>
            </a:r>
          </a:p>
          <a:p>
            <a:pPr lvl="2"/>
            <a:r>
              <a:rPr lang="en-CA" dirty="0" smtClean="0">
                <a:solidFill>
                  <a:schemeClr val="tx1"/>
                </a:solidFill>
              </a:rPr>
              <a:t>De-packaged food, </a:t>
            </a:r>
          </a:p>
          <a:p>
            <a:pPr lvl="2"/>
            <a:r>
              <a:rPr lang="en-CA" dirty="0" smtClean="0">
                <a:solidFill>
                  <a:schemeClr val="tx1"/>
                </a:solidFill>
              </a:rPr>
              <a:t>meat, etc.</a:t>
            </a:r>
          </a:p>
        </p:txBody>
      </p:sp>
      <p:sp>
        <p:nvSpPr>
          <p:cNvPr id="5" name="Slide Number Placeholder 4"/>
          <p:cNvSpPr>
            <a:spLocks noGrp="1"/>
          </p:cNvSpPr>
          <p:nvPr>
            <p:ph type="sldNum" sz="quarter" idx="12"/>
          </p:nvPr>
        </p:nvSpPr>
        <p:spPr/>
        <p:txBody>
          <a:bodyPr/>
          <a:lstStyle/>
          <a:p>
            <a:fld id="{63DC2874-11F4-43E3-BCFA-632DE6EE2F5C}" type="slidenum">
              <a:rPr lang="en-CA" smtClean="0"/>
              <a:t>35</a:t>
            </a:fld>
            <a:endParaRPr lang="en-CA"/>
          </a:p>
        </p:txBody>
      </p:sp>
    </p:spTree>
    <p:extLst>
      <p:ext uri="{BB962C8B-B14F-4D97-AF65-F5344CB8AC3E}">
        <p14:creationId xmlns:p14="http://schemas.microsoft.com/office/powerpoint/2010/main" val="37682935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Metro Vancouver BC – Significant Planning</a:t>
            </a:r>
            <a:endParaRPr lang="en-CA" dirty="0"/>
          </a:p>
        </p:txBody>
      </p:sp>
      <p:sp>
        <p:nvSpPr>
          <p:cNvPr id="3" name="Content Placeholder 2"/>
          <p:cNvSpPr>
            <a:spLocks noGrp="1"/>
          </p:cNvSpPr>
          <p:nvPr>
            <p:ph idx="1"/>
          </p:nvPr>
        </p:nvSpPr>
        <p:spPr/>
        <p:txBody>
          <a:bodyPr/>
          <a:lstStyle/>
          <a:p>
            <a:r>
              <a:rPr lang="en-CA" dirty="0" smtClean="0">
                <a:solidFill>
                  <a:srgbClr val="000000"/>
                </a:solidFill>
              </a:rPr>
              <a:t>Three years of planning and consultation:</a:t>
            </a:r>
          </a:p>
          <a:p>
            <a:pPr lvl="1"/>
            <a:r>
              <a:rPr lang="en-CA" dirty="0" smtClean="0">
                <a:solidFill>
                  <a:srgbClr val="000000"/>
                </a:solidFill>
              </a:rPr>
              <a:t>2012-13</a:t>
            </a:r>
            <a:r>
              <a:rPr lang="en-CA" dirty="0">
                <a:solidFill>
                  <a:srgbClr val="000000"/>
                </a:solidFill>
              </a:rPr>
              <a:t>: Planning and surveys</a:t>
            </a:r>
          </a:p>
          <a:p>
            <a:pPr lvl="1"/>
            <a:r>
              <a:rPr lang="en-CA" dirty="0">
                <a:solidFill>
                  <a:srgbClr val="000000"/>
                </a:solidFill>
              </a:rPr>
              <a:t>2014: Consultation with stakeholders</a:t>
            </a:r>
          </a:p>
          <a:p>
            <a:r>
              <a:rPr lang="en-CA" dirty="0">
                <a:solidFill>
                  <a:srgbClr val="000000"/>
                </a:solidFill>
              </a:rPr>
              <a:t>2015: Tipping Fee Bylaw amendment </a:t>
            </a:r>
          </a:p>
          <a:p>
            <a:r>
              <a:rPr lang="en-CA" dirty="0">
                <a:solidFill>
                  <a:srgbClr val="000000"/>
                </a:solidFill>
              </a:rPr>
              <a:t>January 1</a:t>
            </a:r>
            <a:r>
              <a:rPr lang="en-CA" baseline="30000" dirty="0">
                <a:solidFill>
                  <a:srgbClr val="000000"/>
                </a:solidFill>
              </a:rPr>
              <a:t>st</a:t>
            </a:r>
            <a:r>
              <a:rPr lang="en-CA" dirty="0">
                <a:solidFill>
                  <a:srgbClr val="000000"/>
                </a:solidFill>
              </a:rPr>
              <a:t>, 2015 – Ban came into effect</a:t>
            </a:r>
          </a:p>
          <a:p>
            <a:r>
              <a:rPr lang="en-CA" dirty="0">
                <a:solidFill>
                  <a:srgbClr val="000000"/>
                </a:solidFill>
              </a:rPr>
              <a:t>January-June 2015: Educational period</a:t>
            </a:r>
          </a:p>
          <a:p>
            <a:r>
              <a:rPr lang="en-CA" dirty="0">
                <a:solidFill>
                  <a:srgbClr val="000000"/>
                </a:solidFill>
              </a:rPr>
              <a:t>Starting July 2015: Ban enforced at disposal facilities only. Surcharge applied to loads containing &gt;25% organics. </a:t>
            </a:r>
            <a:endParaRPr lang="en-CA" dirty="0" smtClean="0">
              <a:solidFill>
                <a:srgbClr val="000000"/>
              </a:solidFill>
            </a:endParaRPr>
          </a:p>
          <a:p>
            <a:r>
              <a:rPr lang="en-CA" dirty="0" smtClean="0">
                <a:solidFill>
                  <a:srgbClr val="000000"/>
                </a:solidFill>
              </a:rPr>
              <a:t>Threshold </a:t>
            </a:r>
            <a:r>
              <a:rPr lang="en-CA" dirty="0">
                <a:solidFill>
                  <a:srgbClr val="000000"/>
                </a:solidFill>
              </a:rPr>
              <a:t>reduced to 10% and 5% in the following years. </a:t>
            </a:r>
          </a:p>
          <a:p>
            <a:endParaRPr lang="en-CA" dirty="0"/>
          </a:p>
        </p:txBody>
      </p:sp>
      <p:sp>
        <p:nvSpPr>
          <p:cNvPr id="4" name="Slide Number Placeholder 3"/>
          <p:cNvSpPr>
            <a:spLocks noGrp="1"/>
          </p:cNvSpPr>
          <p:nvPr>
            <p:ph type="sldNum" sz="quarter" idx="12"/>
          </p:nvPr>
        </p:nvSpPr>
        <p:spPr/>
        <p:txBody>
          <a:bodyPr/>
          <a:lstStyle/>
          <a:p>
            <a:fld id="{63DC2874-11F4-43E3-BCFA-632DE6EE2F5C}" type="slidenum">
              <a:rPr lang="en-CA" smtClean="0"/>
              <a:t>36</a:t>
            </a:fld>
            <a:endParaRPr lang="en-CA"/>
          </a:p>
        </p:txBody>
      </p:sp>
    </p:spTree>
    <p:extLst>
      <p:ext uri="{BB962C8B-B14F-4D97-AF65-F5344CB8AC3E}">
        <p14:creationId xmlns:p14="http://schemas.microsoft.com/office/powerpoint/2010/main" val="23175228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04664"/>
            <a:ext cx="6347713" cy="1320800"/>
          </a:xfrm>
        </p:spPr>
        <p:txBody>
          <a:bodyPr>
            <a:normAutofit/>
          </a:bodyPr>
          <a:lstStyle/>
          <a:p>
            <a:r>
              <a:rPr lang="en-CA" dirty="0" smtClean="0"/>
              <a:t>Metro Vancouver BC - Enforcement</a:t>
            </a:r>
            <a:endParaRPr lang="en-CA" dirty="0"/>
          </a:p>
        </p:txBody>
      </p:sp>
      <p:sp>
        <p:nvSpPr>
          <p:cNvPr id="5" name="Slide Number Placeholder 4"/>
          <p:cNvSpPr>
            <a:spLocks noGrp="1"/>
          </p:cNvSpPr>
          <p:nvPr>
            <p:ph type="sldNum" sz="quarter" idx="12"/>
          </p:nvPr>
        </p:nvSpPr>
        <p:spPr/>
        <p:txBody>
          <a:bodyPr/>
          <a:lstStyle/>
          <a:p>
            <a:fld id="{63DC2874-11F4-43E3-BCFA-632DE6EE2F5C}" type="slidenum">
              <a:rPr lang="en-CA" smtClean="0"/>
              <a:t>37</a:t>
            </a:fld>
            <a:endParaRPr lang="en-CA"/>
          </a:p>
        </p:txBody>
      </p:sp>
      <p:sp>
        <p:nvSpPr>
          <p:cNvPr id="4" name="Content Placeholder 3"/>
          <p:cNvSpPr>
            <a:spLocks noGrp="1"/>
          </p:cNvSpPr>
          <p:nvPr>
            <p:ph idx="1"/>
          </p:nvPr>
        </p:nvSpPr>
        <p:spPr>
          <a:xfrm>
            <a:off x="323528" y="1844824"/>
            <a:ext cx="6347714" cy="3880773"/>
          </a:xfrm>
        </p:spPr>
        <p:txBody>
          <a:bodyPr/>
          <a:lstStyle/>
          <a:p>
            <a:pPr marL="0" indent="0">
              <a:buNone/>
            </a:pPr>
            <a:r>
              <a:rPr lang="en-US" sz="1600" dirty="0" smtClean="0"/>
              <a:t>Metro Vancouver</a:t>
            </a:r>
          </a:p>
          <a:p>
            <a:r>
              <a:rPr lang="en-US" sz="1600" dirty="0" smtClean="0"/>
              <a:t>Visual inspections at disposal sites</a:t>
            </a:r>
          </a:p>
          <a:p>
            <a:r>
              <a:rPr lang="en-US" sz="1600" dirty="0" smtClean="0"/>
              <a:t>7 inspectors covering 8 facilities</a:t>
            </a:r>
          </a:p>
          <a:p>
            <a:r>
              <a:rPr lang="en-US" sz="1600" dirty="0" smtClean="0"/>
              <a:t>50% surcharge on loads with &gt;5% food waste</a:t>
            </a:r>
          </a:p>
          <a:p>
            <a:r>
              <a:rPr lang="en-US" sz="1600" dirty="0" smtClean="0"/>
              <a:t>High compliance levels</a:t>
            </a:r>
          </a:p>
          <a:p>
            <a:pPr marL="0" indent="0">
              <a:buNone/>
            </a:pPr>
            <a:endParaRPr lang="en-US" dirty="0"/>
          </a:p>
        </p:txBody>
      </p:sp>
      <p:pic>
        <p:nvPicPr>
          <p:cNvPr id="6" name="Picture 5" descr="Screen Shot 2017-02-27 at 1.23.34 PM.png"/>
          <p:cNvPicPr>
            <a:picLocks noChangeAspect="1"/>
          </p:cNvPicPr>
          <p:nvPr/>
        </p:nvPicPr>
        <p:blipFill rotWithShape="1">
          <a:blip r:embed="rId2">
            <a:extLst>
              <a:ext uri="{28A0092B-C50C-407E-A947-70E740481C1C}">
                <a14:useLocalDpi xmlns:a14="http://schemas.microsoft.com/office/drawing/2010/main" val="0"/>
              </a:ext>
            </a:extLst>
          </a:blip>
          <a:srcRect l="2595" t="21415"/>
          <a:stretch/>
        </p:blipFill>
        <p:spPr>
          <a:xfrm>
            <a:off x="323528" y="3681202"/>
            <a:ext cx="7704856" cy="3176798"/>
          </a:xfrm>
          <a:prstGeom prst="rect">
            <a:avLst/>
          </a:prstGeom>
        </p:spPr>
      </p:pic>
    </p:spTree>
    <p:extLst>
      <p:ext uri="{BB962C8B-B14F-4D97-AF65-F5344CB8AC3E}">
        <p14:creationId xmlns:p14="http://schemas.microsoft.com/office/powerpoint/2010/main" val="33340259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Metro Vancouver BC - Infrastructure</a:t>
            </a:r>
            <a:endParaRPr lang="en-CA" dirty="0"/>
          </a:p>
        </p:txBody>
      </p:sp>
      <p:sp>
        <p:nvSpPr>
          <p:cNvPr id="3" name="Content Placeholder 2"/>
          <p:cNvSpPr>
            <a:spLocks noGrp="1"/>
          </p:cNvSpPr>
          <p:nvPr>
            <p:ph idx="1"/>
          </p:nvPr>
        </p:nvSpPr>
        <p:spPr/>
        <p:txBody>
          <a:bodyPr>
            <a:normAutofit/>
          </a:bodyPr>
          <a:lstStyle/>
          <a:p>
            <a:r>
              <a:rPr lang="en-CA" dirty="0" smtClean="0"/>
              <a:t>Two (soon three) major processors</a:t>
            </a:r>
          </a:p>
          <a:p>
            <a:pPr lvl="1"/>
            <a:r>
              <a:rPr lang="en-CA" dirty="0" smtClean="0"/>
              <a:t>Harvest Power 200,000 t/y</a:t>
            </a:r>
          </a:p>
          <a:p>
            <a:pPr lvl="1"/>
            <a:r>
              <a:rPr lang="en-CA" dirty="0" err="1" smtClean="0"/>
              <a:t>Envirosmart</a:t>
            </a:r>
            <a:r>
              <a:rPr lang="en-CA" dirty="0" smtClean="0"/>
              <a:t> 150,000 t/y</a:t>
            </a:r>
          </a:p>
          <a:p>
            <a:pPr lvl="1"/>
            <a:r>
              <a:rPr lang="en-CA" dirty="0" smtClean="0"/>
              <a:t>Surrey Biofuel 115,000 t/y (2017)</a:t>
            </a:r>
          </a:p>
          <a:p>
            <a:r>
              <a:rPr lang="en-CA" dirty="0" smtClean="0"/>
              <a:t>High access to food scrap recycling programs</a:t>
            </a:r>
          </a:p>
          <a:p>
            <a:pPr lvl="1"/>
            <a:r>
              <a:rPr lang="en-CA" dirty="0" smtClean="0"/>
              <a:t>97% of single family homes</a:t>
            </a:r>
          </a:p>
          <a:p>
            <a:pPr lvl="1"/>
            <a:r>
              <a:rPr lang="en-CA" dirty="0" smtClean="0"/>
              <a:t>90% of multi-residential buildings</a:t>
            </a:r>
          </a:p>
          <a:p>
            <a:pPr lvl="1"/>
            <a:r>
              <a:rPr lang="en-CA" dirty="0" smtClean="0"/>
              <a:t>90% of restaurants (25% in 2012)</a:t>
            </a:r>
          </a:p>
        </p:txBody>
      </p:sp>
      <p:sp>
        <p:nvSpPr>
          <p:cNvPr id="4" name="Slide Number Placeholder 3"/>
          <p:cNvSpPr>
            <a:spLocks noGrp="1"/>
          </p:cNvSpPr>
          <p:nvPr>
            <p:ph type="sldNum" sz="quarter" idx="12"/>
          </p:nvPr>
        </p:nvSpPr>
        <p:spPr/>
        <p:txBody>
          <a:bodyPr/>
          <a:lstStyle/>
          <a:p>
            <a:fld id="{63DC2874-11F4-43E3-BCFA-632DE6EE2F5C}" type="slidenum">
              <a:rPr lang="en-CA" smtClean="0"/>
              <a:t>38</a:t>
            </a:fld>
            <a:endParaRPr lang="en-CA"/>
          </a:p>
        </p:txBody>
      </p:sp>
    </p:spTree>
    <p:extLst>
      <p:ext uri="{BB962C8B-B14F-4D97-AF65-F5344CB8AC3E}">
        <p14:creationId xmlns:p14="http://schemas.microsoft.com/office/powerpoint/2010/main" val="20644093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Metro Vancouver BC – Increased Organics Diverted </a:t>
            </a:r>
            <a:endParaRPr lang="en-CA" dirty="0"/>
          </a:p>
        </p:txBody>
      </p:sp>
      <p:sp>
        <p:nvSpPr>
          <p:cNvPr id="3" name="Content Placeholder 2"/>
          <p:cNvSpPr>
            <a:spLocks noGrp="1"/>
          </p:cNvSpPr>
          <p:nvPr>
            <p:ph idx="1"/>
          </p:nvPr>
        </p:nvSpPr>
        <p:spPr/>
        <p:txBody>
          <a:bodyPr>
            <a:normAutofit/>
          </a:bodyPr>
          <a:lstStyle/>
          <a:p>
            <a:r>
              <a:rPr lang="en-CA" dirty="0"/>
              <a:t>Organic waste composting has increased from 150,000 tonnes in 2008 to </a:t>
            </a:r>
            <a:r>
              <a:rPr lang="en-CA" dirty="0" smtClean="0"/>
              <a:t>372,000 </a:t>
            </a:r>
            <a:r>
              <a:rPr lang="en-CA" dirty="0"/>
              <a:t>tonnes in </a:t>
            </a:r>
            <a:r>
              <a:rPr lang="en-CA" dirty="0" smtClean="0"/>
              <a:t>2016</a:t>
            </a:r>
          </a:p>
          <a:p>
            <a:pPr lvl="1"/>
            <a:r>
              <a:rPr lang="en-CA" dirty="0" smtClean="0"/>
              <a:t>280,000 tonnes residential</a:t>
            </a:r>
          </a:p>
          <a:p>
            <a:pPr lvl="1"/>
            <a:r>
              <a:rPr lang="en-CA" dirty="0" smtClean="0"/>
              <a:t>92,000 tonnes IC&amp;I</a:t>
            </a:r>
            <a:endParaRPr lang="en-CA" dirty="0"/>
          </a:p>
          <a:p>
            <a:r>
              <a:rPr lang="en-CA" dirty="0" smtClean="0"/>
              <a:t>Reduced organics in waste</a:t>
            </a:r>
          </a:p>
          <a:p>
            <a:pPr lvl="1"/>
            <a:r>
              <a:rPr lang="en-CA" dirty="0" smtClean="0"/>
              <a:t>2014 – 36% organics</a:t>
            </a:r>
          </a:p>
          <a:p>
            <a:pPr lvl="1"/>
            <a:r>
              <a:rPr lang="en-CA" dirty="0" smtClean="0"/>
              <a:t>2015 – 28% organics </a:t>
            </a:r>
          </a:p>
          <a:p>
            <a:pPr lvl="1"/>
            <a:r>
              <a:rPr lang="en-CA" dirty="0" smtClean="0"/>
              <a:t>55,000 tonnes reduction</a:t>
            </a:r>
          </a:p>
          <a:p>
            <a:endParaRPr lang="en-CA" dirty="0"/>
          </a:p>
        </p:txBody>
      </p:sp>
      <p:sp>
        <p:nvSpPr>
          <p:cNvPr id="4" name="Slide Number Placeholder 3"/>
          <p:cNvSpPr>
            <a:spLocks noGrp="1"/>
          </p:cNvSpPr>
          <p:nvPr>
            <p:ph type="sldNum" sz="quarter" idx="12"/>
          </p:nvPr>
        </p:nvSpPr>
        <p:spPr/>
        <p:txBody>
          <a:bodyPr/>
          <a:lstStyle/>
          <a:p>
            <a:fld id="{63DC2874-11F4-43E3-BCFA-632DE6EE2F5C}" type="slidenum">
              <a:rPr lang="en-CA" smtClean="0"/>
              <a:t>39</a:t>
            </a:fld>
            <a:endParaRPr lang="en-CA"/>
          </a:p>
        </p:txBody>
      </p:sp>
    </p:spTree>
    <p:extLst>
      <p:ext uri="{BB962C8B-B14F-4D97-AF65-F5344CB8AC3E}">
        <p14:creationId xmlns:p14="http://schemas.microsoft.com/office/powerpoint/2010/main" val="1296204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dirty="0" smtClean="0"/>
              <a:t>Provincial Strategy has 15 Actions</a:t>
            </a:r>
            <a:endParaRPr lang="en-CA" dirty="0"/>
          </a:p>
        </p:txBody>
      </p:sp>
      <p:sp>
        <p:nvSpPr>
          <p:cNvPr id="6" name="Content Placeholder 5"/>
          <p:cNvSpPr>
            <a:spLocks noGrp="1"/>
          </p:cNvSpPr>
          <p:nvPr>
            <p:ph idx="1"/>
          </p:nvPr>
        </p:nvSpPr>
        <p:spPr/>
        <p:txBody>
          <a:bodyPr>
            <a:normAutofit fontScale="77500" lnSpcReduction="20000"/>
          </a:bodyPr>
          <a:lstStyle/>
          <a:p>
            <a:r>
              <a:rPr lang="en-CA" dirty="0" smtClean="0"/>
              <a:t>Provincial </a:t>
            </a:r>
            <a:r>
              <a:rPr lang="en-CA" i="1" dirty="0" smtClean="0"/>
              <a:t>Strategy </a:t>
            </a:r>
            <a:r>
              <a:rPr lang="en-CA" i="1" dirty="0"/>
              <a:t>for a Waste Free Ontario Act:  Building The Circular Economy</a:t>
            </a:r>
          </a:p>
          <a:p>
            <a:pPr lvl="1"/>
            <a:r>
              <a:rPr lang="en-CA" dirty="0"/>
              <a:t>Released 28</a:t>
            </a:r>
            <a:r>
              <a:rPr lang="en-CA" baseline="30000" dirty="0"/>
              <a:t>th</a:t>
            </a:r>
            <a:r>
              <a:rPr lang="en-CA" dirty="0"/>
              <a:t> February, 2017</a:t>
            </a:r>
          </a:p>
          <a:p>
            <a:r>
              <a:rPr lang="en-CA" dirty="0" smtClean="0"/>
              <a:t>Provincial Strategy has 4 Objectives (and 15 Actions)</a:t>
            </a:r>
          </a:p>
          <a:p>
            <a:pPr marL="1085850" lvl="2" indent="-285750"/>
            <a:r>
              <a:rPr lang="en-CA" dirty="0" smtClean="0"/>
              <a:t>Enhance Provincial direction and oversight (actions 1-3)</a:t>
            </a:r>
          </a:p>
          <a:p>
            <a:pPr marL="1085850" lvl="2" indent="-285750"/>
            <a:r>
              <a:rPr lang="en-CA" dirty="0" smtClean="0"/>
              <a:t>Enable efficient and effective recovery systems (actions 4-8)</a:t>
            </a:r>
          </a:p>
          <a:p>
            <a:pPr marL="1085850" lvl="2" indent="-285750"/>
            <a:r>
              <a:rPr lang="en-CA" dirty="0" smtClean="0"/>
              <a:t>Increase waste reduction and resource productivity (actions 9-12)</a:t>
            </a:r>
          </a:p>
          <a:p>
            <a:pPr marL="1085850" lvl="2" indent="-285750"/>
            <a:r>
              <a:rPr lang="en-CA" dirty="0"/>
              <a:t>Create conditions to support sustainable end </a:t>
            </a:r>
            <a:r>
              <a:rPr lang="en-CA" dirty="0" smtClean="0"/>
              <a:t>markets (actions 13-15)</a:t>
            </a:r>
          </a:p>
          <a:p>
            <a:pPr marL="285750"/>
            <a:r>
              <a:rPr lang="en-CA" dirty="0" smtClean="0"/>
              <a:t>“Create conditions to support sustainable end markets” has three actions</a:t>
            </a:r>
          </a:p>
          <a:p>
            <a:pPr marL="685800" lvl="1"/>
            <a:r>
              <a:rPr lang="en-CA" dirty="0" smtClean="0"/>
              <a:t>Action 13: Improve and establish environmental standards to provide a level playing field for a strong foundation for markets</a:t>
            </a:r>
          </a:p>
          <a:p>
            <a:pPr marL="685800" lvl="1"/>
            <a:r>
              <a:rPr lang="en-CA" dirty="0" smtClean="0"/>
              <a:t>Action 14: Use green procurement practices to build market demand for recovered materials</a:t>
            </a:r>
          </a:p>
          <a:p>
            <a:pPr marL="685800" lvl="1"/>
            <a:r>
              <a:rPr lang="en-CA" dirty="0" smtClean="0"/>
              <a:t>Action 15: Implement disposal bans to direct materials to end markets</a:t>
            </a:r>
          </a:p>
        </p:txBody>
      </p:sp>
      <p:sp>
        <p:nvSpPr>
          <p:cNvPr id="4" name="Slide Number Placeholder 3"/>
          <p:cNvSpPr>
            <a:spLocks noGrp="1"/>
          </p:cNvSpPr>
          <p:nvPr>
            <p:ph type="sldNum" sz="quarter" idx="12"/>
          </p:nvPr>
        </p:nvSpPr>
        <p:spPr/>
        <p:txBody>
          <a:bodyPr/>
          <a:lstStyle/>
          <a:p>
            <a:fld id="{63DC2874-11F4-43E3-BCFA-632DE6EE2F5C}" type="slidenum">
              <a:rPr lang="en-CA" smtClean="0"/>
              <a:t>4</a:t>
            </a:fld>
            <a:endParaRPr lang="en-CA"/>
          </a:p>
        </p:txBody>
      </p:sp>
    </p:spTree>
    <p:extLst>
      <p:ext uri="{BB962C8B-B14F-4D97-AF65-F5344CB8AC3E}">
        <p14:creationId xmlns:p14="http://schemas.microsoft.com/office/powerpoint/2010/main" val="16953127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Metro Vancouver BC Challenges</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Only two processors until 2017 (Harvest and </a:t>
            </a:r>
            <a:r>
              <a:rPr lang="en-CA" dirty="0" err="1" smtClean="0"/>
              <a:t>Envirosmart</a:t>
            </a:r>
            <a:r>
              <a:rPr lang="en-CA" dirty="0" smtClean="0"/>
              <a:t>)</a:t>
            </a:r>
          </a:p>
          <a:p>
            <a:r>
              <a:rPr lang="en-CA" dirty="0" smtClean="0"/>
              <a:t>Odour </a:t>
            </a:r>
            <a:r>
              <a:rPr lang="en-CA" dirty="0"/>
              <a:t>complaints have increased</a:t>
            </a:r>
          </a:p>
          <a:p>
            <a:pPr lvl="2"/>
            <a:r>
              <a:rPr lang="en-CA" dirty="0"/>
              <a:t>2011 – 45 </a:t>
            </a:r>
          </a:p>
          <a:p>
            <a:pPr lvl="2"/>
            <a:r>
              <a:rPr lang="en-CA" dirty="0"/>
              <a:t>2012 – 310</a:t>
            </a:r>
          </a:p>
          <a:p>
            <a:pPr lvl="2"/>
            <a:r>
              <a:rPr lang="en-CA" dirty="0"/>
              <a:t>2013 – 115 </a:t>
            </a:r>
          </a:p>
          <a:p>
            <a:pPr lvl="2"/>
            <a:r>
              <a:rPr lang="en-CA" dirty="0"/>
              <a:t>2014 – 128</a:t>
            </a:r>
          </a:p>
          <a:p>
            <a:pPr lvl="2"/>
            <a:r>
              <a:rPr lang="en-CA" dirty="0"/>
              <a:t>2015 – 245</a:t>
            </a:r>
          </a:p>
          <a:p>
            <a:pPr lvl="2"/>
            <a:r>
              <a:rPr lang="en-CA" dirty="0"/>
              <a:t>2016 (to October 12</a:t>
            </a:r>
            <a:r>
              <a:rPr lang="en-CA" baseline="30000" dirty="0"/>
              <a:t>th</a:t>
            </a:r>
            <a:r>
              <a:rPr lang="en-CA" dirty="0"/>
              <a:t>) </a:t>
            </a:r>
            <a:r>
              <a:rPr lang="en-CA" dirty="0" smtClean="0"/>
              <a:t>– 728</a:t>
            </a:r>
          </a:p>
          <a:p>
            <a:r>
              <a:rPr lang="en-CA" dirty="0" smtClean="0"/>
              <a:t>New Surrey Biofuels facility on-line 2017 should alleviate pressure on processors</a:t>
            </a:r>
          </a:p>
          <a:p>
            <a:r>
              <a:rPr lang="en-CA" dirty="0" smtClean="0"/>
              <a:t>More processing sites, geographically dispersed would be good</a:t>
            </a:r>
            <a:endParaRPr lang="en-CA" dirty="0"/>
          </a:p>
        </p:txBody>
      </p:sp>
      <p:sp>
        <p:nvSpPr>
          <p:cNvPr id="4" name="Slide Number Placeholder 3"/>
          <p:cNvSpPr>
            <a:spLocks noGrp="1"/>
          </p:cNvSpPr>
          <p:nvPr>
            <p:ph type="sldNum" sz="quarter" idx="12"/>
          </p:nvPr>
        </p:nvSpPr>
        <p:spPr/>
        <p:txBody>
          <a:bodyPr/>
          <a:lstStyle/>
          <a:p>
            <a:fld id="{63DC2874-11F4-43E3-BCFA-632DE6EE2F5C}" type="slidenum">
              <a:rPr lang="en-CA" smtClean="0"/>
              <a:t>40</a:t>
            </a:fld>
            <a:endParaRPr lang="en-CA"/>
          </a:p>
        </p:txBody>
      </p:sp>
    </p:spTree>
    <p:extLst>
      <p:ext uri="{BB962C8B-B14F-4D97-AF65-F5344CB8AC3E}">
        <p14:creationId xmlns:p14="http://schemas.microsoft.com/office/powerpoint/2010/main" val="18386506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Nova Scotia Compostable Organic Material Ban</a:t>
            </a:r>
            <a:endParaRPr lang="en-CA" dirty="0"/>
          </a:p>
        </p:txBody>
      </p:sp>
      <p:sp>
        <p:nvSpPr>
          <p:cNvPr id="3" name="Content Placeholder 2"/>
          <p:cNvSpPr>
            <a:spLocks noGrp="1"/>
          </p:cNvSpPr>
          <p:nvPr>
            <p:ph idx="1"/>
          </p:nvPr>
        </p:nvSpPr>
        <p:spPr/>
        <p:txBody>
          <a:bodyPr>
            <a:normAutofit fontScale="92500" lnSpcReduction="20000"/>
          </a:bodyPr>
          <a:lstStyle/>
          <a:p>
            <a:r>
              <a:rPr lang="en-CA" dirty="0" smtClean="0">
                <a:solidFill>
                  <a:schemeClr val="tx1"/>
                </a:solidFill>
              </a:rPr>
              <a:t> “Compostable </a:t>
            </a:r>
            <a:r>
              <a:rPr lang="en-CA" dirty="0">
                <a:solidFill>
                  <a:schemeClr val="tx1"/>
                </a:solidFill>
              </a:rPr>
              <a:t>organic material</a:t>
            </a:r>
            <a:r>
              <a:rPr lang="en-CA" dirty="0" smtClean="0">
                <a:solidFill>
                  <a:schemeClr val="tx1"/>
                </a:solidFill>
              </a:rPr>
              <a:t>”</a:t>
            </a:r>
          </a:p>
          <a:p>
            <a:pPr lvl="1"/>
            <a:r>
              <a:rPr lang="en-CA" dirty="0" smtClean="0">
                <a:solidFill>
                  <a:schemeClr val="tx1"/>
                </a:solidFill>
              </a:rPr>
              <a:t> food </a:t>
            </a:r>
            <a:r>
              <a:rPr lang="en-CA" dirty="0">
                <a:solidFill>
                  <a:schemeClr val="tx1"/>
                </a:solidFill>
              </a:rPr>
              <a:t>waste, yard waste, soiled and non-recyclable </a:t>
            </a:r>
            <a:r>
              <a:rPr lang="en-CA" dirty="0" smtClean="0">
                <a:solidFill>
                  <a:schemeClr val="tx1"/>
                </a:solidFill>
              </a:rPr>
              <a:t>paper </a:t>
            </a:r>
          </a:p>
          <a:p>
            <a:r>
              <a:rPr lang="en-CA" dirty="0" smtClean="0">
                <a:solidFill>
                  <a:schemeClr val="tx1"/>
                </a:solidFill>
              </a:rPr>
              <a:t> “Leaf </a:t>
            </a:r>
            <a:r>
              <a:rPr lang="en-CA" dirty="0">
                <a:solidFill>
                  <a:schemeClr val="tx1"/>
                </a:solidFill>
              </a:rPr>
              <a:t>and yard waste” </a:t>
            </a:r>
            <a:endParaRPr lang="en-CA" dirty="0" smtClean="0">
              <a:solidFill>
                <a:schemeClr val="tx1"/>
              </a:solidFill>
            </a:endParaRPr>
          </a:p>
          <a:p>
            <a:pPr lvl="1"/>
            <a:r>
              <a:rPr lang="en-CA" dirty="0" smtClean="0">
                <a:solidFill>
                  <a:schemeClr val="tx1"/>
                </a:solidFill>
              </a:rPr>
              <a:t>vegetative </a:t>
            </a:r>
            <a:r>
              <a:rPr lang="en-CA" dirty="0">
                <a:solidFill>
                  <a:schemeClr val="tx1"/>
                </a:solidFill>
              </a:rPr>
              <a:t>matter resulting from gardening, horticulture, landscaping or land clearing operations, including materials such as tree and shrub trimmings, plant remains, grass clippings, leaves, trees and stumps, but excludes construction and demolition debris or contaminated organic </a:t>
            </a:r>
            <a:r>
              <a:rPr lang="en-CA" dirty="0" smtClean="0">
                <a:solidFill>
                  <a:schemeClr val="tx1"/>
                </a:solidFill>
              </a:rPr>
              <a:t>matter</a:t>
            </a:r>
            <a:endParaRPr lang="en-CA" dirty="0">
              <a:solidFill>
                <a:schemeClr val="tx1"/>
              </a:solidFill>
            </a:endParaRPr>
          </a:p>
          <a:p>
            <a:r>
              <a:rPr lang="en-CA" dirty="0">
                <a:solidFill>
                  <a:schemeClr val="tx1"/>
                </a:solidFill>
              </a:rPr>
              <a:t>No exemptions </a:t>
            </a:r>
            <a:endParaRPr lang="en-CA" dirty="0" smtClean="0">
              <a:solidFill>
                <a:schemeClr val="tx1"/>
              </a:solidFill>
            </a:endParaRPr>
          </a:p>
          <a:p>
            <a:r>
              <a:rPr lang="en-CA" dirty="0" smtClean="0">
                <a:solidFill>
                  <a:schemeClr val="tx1"/>
                </a:solidFill>
              </a:rPr>
              <a:t>Allowed 2 years for municipalities to develop infrastructure</a:t>
            </a:r>
          </a:p>
          <a:p>
            <a:r>
              <a:rPr lang="en-CA" dirty="0" smtClean="0">
                <a:solidFill>
                  <a:schemeClr val="tx1"/>
                </a:solidFill>
              </a:rPr>
              <a:t>Simple system as only 7 landfills in Province (maybe 10 TS)</a:t>
            </a:r>
          </a:p>
          <a:p>
            <a:r>
              <a:rPr lang="en-CA" dirty="0" smtClean="0">
                <a:solidFill>
                  <a:schemeClr val="tx1"/>
                </a:solidFill>
              </a:rPr>
              <a:t>Odour problems initially but got resolved</a:t>
            </a:r>
          </a:p>
          <a:p>
            <a:r>
              <a:rPr lang="en-CA" dirty="0" smtClean="0">
                <a:solidFill>
                  <a:schemeClr val="tx1"/>
                </a:solidFill>
              </a:rPr>
              <a:t>Some banned materials remain in garbage but quantities disposed down significantly</a:t>
            </a:r>
            <a:endParaRPr lang="en-CA" dirty="0">
              <a:solidFill>
                <a:schemeClr val="tx1"/>
              </a:solidFill>
            </a:endParaRPr>
          </a:p>
          <a:p>
            <a:endParaRPr lang="en-CA" dirty="0"/>
          </a:p>
        </p:txBody>
      </p:sp>
      <p:sp>
        <p:nvSpPr>
          <p:cNvPr id="4" name="Slide Number Placeholder 3"/>
          <p:cNvSpPr>
            <a:spLocks noGrp="1"/>
          </p:cNvSpPr>
          <p:nvPr>
            <p:ph type="sldNum" sz="quarter" idx="12"/>
          </p:nvPr>
        </p:nvSpPr>
        <p:spPr/>
        <p:txBody>
          <a:bodyPr/>
          <a:lstStyle/>
          <a:p>
            <a:fld id="{63DC2874-11F4-43E3-BCFA-632DE6EE2F5C}" type="slidenum">
              <a:rPr lang="en-CA" smtClean="0"/>
              <a:t>41</a:t>
            </a:fld>
            <a:endParaRPr lang="en-CA"/>
          </a:p>
        </p:txBody>
      </p:sp>
    </p:spTree>
    <p:extLst>
      <p:ext uri="{BB962C8B-B14F-4D97-AF65-F5344CB8AC3E}">
        <p14:creationId xmlns:p14="http://schemas.microsoft.com/office/powerpoint/2010/main" val="797775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Definitions of Organic Waste or Food Waste in Different Locations</a:t>
            </a:r>
            <a:endParaRPr lang="en-CA" dirty="0"/>
          </a:p>
        </p:txBody>
      </p:sp>
      <p:sp>
        <p:nvSpPr>
          <p:cNvPr id="3" name="Content Placeholder 2"/>
          <p:cNvSpPr>
            <a:spLocks noGrp="1"/>
          </p:cNvSpPr>
          <p:nvPr>
            <p:ph idx="1"/>
          </p:nvPr>
        </p:nvSpPr>
        <p:spPr/>
        <p:txBody>
          <a:bodyPr/>
          <a:lstStyle/>
          <a:p>
            <a:r>
              <a:rPr lang="en-CA" dirty="0" smtClean="0"/>
              <a:t>Disposal bans apply to range of materials</a:t>
            </a:r>
          </a:p>
          <a:p>
            <a:r>
              <a:rPr lang="en-CA" dirty="0" smtClean="0"/>
              <a:t>Sometimes apply to generators depending on</a:t>
            </a:r>
          </a:p>
          <a:p>
            <a:pPr lvl="1"/>
            <a:r>
              <a:rPr lang="en-CA" dirty="0" smtClean="0"/>
              <a:t>Amount produced or</a:t>
            </a:r>
          </a:p>
          <a:p>
            <a:pPr lvl="1"/>
            <a:r>
              <a:rPr lang="en-CA" dirty="0" smtClean="0"/>
              <a:t>Proximity to processor</a:t>
            </a:r>
          </a:p>
          <a:p>
            <a:r>
              <a:rPr lang="en-CA" dirty="0" smtClean="0"/>
              <a:t>Some exemptions</a:t>
            </a:r>
            <a:endParaRPr lang="en-CA" dirty="0"/>
          </a:p>
        </p:txBody>
      </p:sp>
      <p:sp>
        <p:nvSpPr>
          <p:cNvPr id="4" name="Slide Number Placeholder 3"/>
          <p:cNvSpPr>
            <a:spLocks noGrp="1"/>
          </p:cNvSpPr>
          <p:nvPr>
            <p:ph type="sldNum" sz="quarter" idx="12"/>
          </p:nvPr>
        </p:nvSpPr>
        <p:spPr/>
        <p:txBody>
          <a:bodyPr/>
          <a:lstStyle/>
          <a:p>
            <a:fld id="{63DC2874-11F4-43E3-BCFA-632DE6EE2F5C}" type="slidenum">
              <a:rPr lang="en-CA" smtClean="0"/>
              <a:t>42</a:t>
            </a:fld>
            <a:endParaRPr lang="en-CA"/>
          </a:p>
        </p:txBody>
      </p:sp>
    </p:spTree>
    <p:extLst>
      <p:ext uri="{BB962C8B-B14F-4D97-AF65-F5344CB8AC3E}">
        <p14:creationId xmlns:p14="http://schemas.microsoft.com/office/powerpoint/2010/main" val="9079625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California AB1826 Organic Waste Disposal Ban – Focus on Generators</a:t>
            </a:r>
            <a:endParaRPr lang="en-CA" dirty="0"/>
          </a:p>
        </p:txBody>
      </p:sp>
      <p:sp>
        <p:nvSpPr>
          <p:cNvPr id="3" name="Content Placeholder 2"/>
          <p:cNvSpPr>
            <a:spLocks noGrp="1"/>
          </p:cNvSpPr>
          <p:nvPr>
            <p:ph idx="1"/>
          </p:nvPr>
        </p:nvSpPr>
        <p:spPr/>
        <p:txBody>
          <a:bodyPr>
            <a:normAutofit fontScale="92500"/>
          </a:bodyPr>
          <a:lstStyle/>
          <a:p>
            <a:r>
              <a:rPr lang="en-CA" dirty="0" smtClean="0">
                <a:solidFill>
                  <a:schemeClr val="tx1"/>
                </a:solidFill>
              </a:rPr>
              <a:t>Food </a:t>
            </a:r>
            <a:r>
              <a:rPr lang="en-CA" dirty="0">
                <a:solidFill>
                  <a:schemeClr val="tx1"/>
                </a:solidFill>
              </a:rPr>
              <a:t>waste, green waste, landscape and pruning waste, non-hazardous wood waste, and food-soiled paper waste that is mixed in with food waste to be source separated by businesses for separate collection and </a:t>
            </a:r>
            <a:r>
              <a:rPr lang="en-CA" dirty="0" smtClean="0">
                <a:solidFill>
                  <a:schemeClr val="tx1"/>
                </a:solidFill>
              </a:rPr>
              <a:t>processing</a:t>
            </a:r>
          </a:p>
          <a:p>
            <a:r>
              <a:rPr lang="en-CA" dirty="0" smtClean="0">
                <a:solidFill>
                  <a:schemeClr val="tx1"/>
                </a:solidFill>
              </a:rPr>
              <a:t>Businesses </a:t>
            </a:r>
            <a:r>
              <a:rPr lang="en-CA" dirty="0">
                <a:solidFill>
                  <a:schemeClr val="tx1"/>
                </a:solidFill>
              </a:rPr>
              <a:t>that produce at least 8 cubic yards/week of organic waste are required to recycle the organics on-site or subscribe to organics recycling services </a:t>
            </a:r>
            <a:endParaRPr lang="en-CA" dirty="0" smtClean="0">
              <a:solidFill>
                <a:schemeClr val="tx1"/>
              </a:solidFill>
            </a:endParaRPr>
          </a:p>
          <a:p>
            <a:r>
              <a:rPr lang="en-CA" dirty="0" smtClean="0">
                <a:solidFill>
                  <a:schemeClr val="tx1"/>
                </a:solidFill>
              </a:rPr>
              <a:t>By </a:t>
            </a:r>
            <a:r>
              <a:rPr lang="en-CA" dirty="0">
                <a:solidFill>
                  <a:schemeClr val="tx1"/>
                </a:solidFill>
              </a:rPr>
              <a:t>2017, threshold will drop to 4 cubic yards/week, and if disposal of organics has not been reduced to 50% of the disposal level in 2014, the threshold will drop to generators that produce at least 2 cubic yards/week in 2020). </a:t>
            </a:r>
            <a:endParaRPr lang="en-CA" dirty="0" smtClean="0">
              <a:solidFill>
                <a:schemeClr val="tx1"/>
              </a:solidFill>
            </a:endParaRPr>
          </a:p>
          <a:p>
            <a:r>
              <a:rPr lang="en-CA" dirty="0" smtClean="0">
                <a:solidFill>
                  <a:schemeClr val="tx1"/>
                </a:solidFill>
              </a:rPr>
              <a:t>Does </a:t>
            </a:r>
            <a:r>
              <a:rPr lang="en-CA" dirty="0">
                <a:solidFill>
                  <a:schemeClr val="tx1"/>
                </a:solidFill>
              </a:rPr>
              <a:t>not exempt generators based on distance from a facility</a:t>
            </a:r>
          </a:p>
          <a:p>
            <a:endParaRPr lang="en-CA" dirty="0"/>
          </a:p>
        </p:txBody>
      </p:sp>
      <p:sp>
        <p:nvSpPr>
          <p:cNvPr id="4" name="Slide Number Placeholder 3"/>
          <p:cNvSpPr>
            <a:spLocks noGrp="1"/>
          </p:cNvSpPr>
          <p:nvPr>
            <p:ph type="sldNum" sz="quarter" idx="12"/>
          </p:nvPr>
        </p:nvSpPr>
        <p:spPr/>
        <p:txBody>
          <a:bodyPr/>
          <a:lstStyle/>
          <a:p>
            <a:fld id="{63DC2874-11F4-43E3-BCFA-632DE6EE2F5C}" type="slidenum">
              <a:rPr lang="en-CA" smtClean="0"/>
              <a:t>43</a:t>
            </a:fld>
            <a:endParaRPr lang="en-CA"/>
          </a:p>
        </p:txBody>
      </p:sp>
    </p:spTree>
    <p:extLst>
      <p:ext uri="{BB962C8B-B14F-4D97-AF65-F5344CB8AC3E}">
        <p14:creationId xmlns:p14="http://schemas.microsoft.com/office/powerpoint/2010/main" val="15077835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844824"/>
            <a:ext cx="6840760" cy="4608512"/>
          </a:xfrm>
        </p:spPr>
        <p:txBody>
          <a:bodyPr>
            <a:normAutofit/>
          </a:bodyPr>
          <a:lstStyle/>
          <a:p>
            <a:r>
              <a:rPr lang="en-CA" dirty="0" smtClean="0">
                <a:solidFill>
                  <a:srgbClr val="000000"/>
                </a:solidFill>
              </a:rPr>
              <a:t>Applies to “source-separated organic material” </a:t>
            </a:r>
          </a:p>
          <a:p>
            <a:pPr lvl="1"/>
            <a:r>
              <a:rPr lang="en-CA" dirty="0" smtClean="0">
                <a:solidFill>
                  <a:srgbClr val="000000"/>
                </a:solidFill>
              </a:rPr>
              <a:t>“organic material, including, but not limited to food scraps, food processing residue and soiled or unrecyclable paper that has been separated…from non-organic material.” </a:t>
            </a:r>
          </a:p>
          <a:p>
            <a:r>
              <a:rPr lang="en-CA" dirty="0" smtClean="0">
                <a:solidFill>
                  <a:srgbClr val="000000"/>
                </a:solidFill>
              </a:rPr>
              <a:t>Requires </a:t>
            </a:r>
            <a:r>
              <a:rPr lang="en-CA" dirty="0">
                <a:solidFill>
                  <a:srgbClr val="000000"/>
                </a:solidFill>
              </a:rPr>
              <a:t>generators which produce ≥2 tons/week of food waste to send it to composting rather than disposal (threshold drops to 1 ton/week by 2020).</a:t>
            </a:r>
            <a:endParaRPr lang="en-CA" dirty="0" smtClean="0">
              <a:solidFill>
                <a:srgbClr val="000000"/>
              </a:solidFill>
            </a:endParaRPr>
          </a:p>
          <a:p>
            <a:r>
              <a:rPr lang="en-CA" dirty="0" smtClean="0">
                <a:solidFill>
                  <a:srgbClr val="000000"/>
                </a:solidFill>
              </a:rPr>
              <a:t>Only those institutions within a 20-mile radius of a composting facility or food digester must participate</a:t>
            </a:r>
          </a:p>
          <a:p>
            <a:endParaRPr lang="en-CA" dirty="0">
              <a:solidFill>
                <a:srgbClr val="000000"/>
              </a:solidFill>
            </a:endParaRPr>
          </a:p>
        </p:txBody>
      </p:sp>
      <p:sp>
        <p:nvSpPr>
          <p:cNvPr id="5" name="Slide Number Placeholder 4"/>
          <p:cNvSpPr>
            <a:spLocks noGrp="1"/>
          </p:cNvSpPr>
          <p:nvPr>
            <p:ph type="sldNum" sz="quarter" idx="12"/>
          </p:nvPr>
        </p:nvSpPr>
        <p:spPr/>
        <p:txBody>
          <a:bodyPr/>
          <a:lstStyle/>
          <a:p>
            <a:fld id="{63DC2874-11F4-43E3-BCFA-632DE6EE2F5C}" type="slidenum">
              <a:rPr lang="en-CA" smtClean="0"/>
              <a:t>44</a:t>
            </a:fld>
            <a:endParaRPr lang="en-CA"/>
          </a:p>
        </p:txBody>
      </p:sp>
      <p:sp>
        <p:nvSpPr>
          <p:cNvPr id="8" name="Title 1"/>
          <p:cNvSpPr txBox="1">
            <a:spLocks/>
          </p:cNvSpPr>
          <p:nvPr/>
        </p:nvSpPr>
        <p:spPr>
          <a:xfrm>
            <a:off x="323528" y="332656"/>
            <a:ext cx="6768752" cy="132080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CA" sz="2800" dirty="0" smtClean="0"/>
              <a:t>Connecticut Organic Material Disposal Ban – Focus on Generators and Access to Processing</a:t>
            </a:r>
            <a:endParaRPr lang="en-CA" sz="2800" dirty="0"/>
          </a:p>
        </p:txBody>
      </p:sp>
    </p:spTree>
    <p:extLst>
      <p:ext uri="{BB962C8B-B14F-4D97-AF65-F5344CB8AC3E}">
        <p14:creationId xmlns:p14="http://schemas.microsoft.com/office/powerpoint/2010/main" val="21311957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CA" dirty="0"/>
              <a:t>Where to Apply the Ban?</a:t>
            </a:r>
            <a:br>
              <a:rPr lang="en-CA" dirty="0"/>
            </a:br>
            <a:endParaRPr lang="en-CA" dirty="0"/>
          </a:p>
        </p:txBody>
      </p:sp>
      <p:sp>
        <p:nvSpPr>
          <p:cNvPr id="7" name="Content Placeholder 6"/>
          <p:cNvSpPr>
            <a:spLocks noGrp="1"/>
          </p:cNvSpPr>
          <p:nvPr>
            <p:ph idx="1"/>
          </p:nvPr>
        </p:nvSpPr>
        <p:spPr>
          <a:xfrm>
            <a:off x="323528" y="1844824"/>
            <a:ext cx="8578200" cy="4800600"/>
          </a:xfrm>
        </p:spPr>
        <p:txBody>
          <a:bodyPr/>
          <a:lstStyle/>
          <a:p>
            <a:r>
              <a:rPr lang="en-CA" dirty="0">
                <a:solidFill>
                  <a:srgbClr val="000000"/>
                </a:solidFill>
              </a:rPr>
              <a:t>Complete waste supply chain needs to be involved</a:t>
            </a:r>
          </a:p>
          <a:p>
            <a:pPr lvl="1"/>
            <a:r>
              <a:rPr lang="en-CA" dirty="0">
                <a:solidFill>
                  <a:srgbClr val="000000"/>
                </a:solidFill>
              </a:rPr>
              <a:t> </a:t>
            </a:r>
            <a:r>
              <a:rPr lang="en-CA" dirty="0" smtClean="0">
                <a:solidFill>
                  <a:srgbClr val="000000"/>
                </a:solidFill>
              </a:rPr>
              <a:t>Generators…3Rs regulations would help</a:t>
            </a:r>
            <a:endParaRPr lang="en-CA" dirty="0">
              <a:solidFill>
                <a:srgbClr val="000000"/>
              </a:solidFill>
            </a:endParaRPr>
          </a:p>
          <a:p>
            <a:pPr lvl="1"/>
            <a:r>
              <a:rPr lang="en-CA" dirty="0">
                <a:solidFill>
                  <a:srgbClr val="000000"/>
                </a:solidFill>
              </a:rPr>
              <a:t>Haulers</a:t>
            </a:r>
          </a:p>
          <a:p>
            <a:pPr lvl="1"/>
            <a:r>
              <a:rPr lang="en-CA" dirty="0">
                <a:solidFill>
                  <a:srgbClr val="000000"/>
                </a:solidFill>
              </a:rPr>
              <a:t>Transfer Stations</a:t>
            </a:r>
          </a:p>
          <a:p>
            <a:pPr lvl="1"/>
            <a:r>
              <a:rPr lang="en-CA" dirty="0">
                <a:solidFill>
                  <a:srgbClr val="000000"/>
                </a:solidFill>
              </a:rPr>
              <a:t>Landfill and EFW/WTE</a:t>
            </a:r>
          </a:p>
          <a:p>
            <a:r>
              <a:rPr lang="en-CA" dirty="0">
                <a:solidFill>
                  <a:srgbClr val="000000"/>
                </a:solidFill>
              </a:rPr>
              <a:t>For Ontario, need to be sure ban is imposed on exported waste</a:t>
            </a:r>
          </a:p>
          <a:p>
            <a:pPr lvl="1"/>
            <a:r>
              <a:rPr lang="en-CA" dirty="0">
                <a:solidFill>
                  <a:srgbClr val="000000"/>
                </a:solidFill>
              </a:rPr>
              <a:t>All transfer stations (over </a:t>
            </a:r>
            <a:r>
              <a:rPr lang="en-CA" dirty="0" smtClean="0">
                <a:solidFill>
                  <a:srgbClr val="000000"/>
                </a:solidFill>
              </a:rPr>
              <a:t>100) and landfills are </a:t>
            </a:r>
            <a:r>
              <a:rPr lang="en-CA" dirty="0">
                <a:solidFill>
                  <a:srgbClr val="000000"/>
                </a:solidFill>
              </a:rPr>
              <a:t>involved over </a:t>
            </a:r>
            <a:r>
              <a:rPr lang="en-CA" dirty="0" smtClean="0">
                <a:solidFill>
                  <a:srgbClr val="000000"/>
                </a:solidFill>
              </a:rPr>
              <a:t>time? Or just larger?</a:t>
            </a:r>
          </a:p>
          <a:p>
            <a:pPr lvl="1"/>
            <a:r>
              <a:rPr lang="en-CA" dirty="0" smtClean="0">
                <a:solidFill>
                  <a:srgbClr val="000000"/>
                </a:solidFill>
              </a:rPr>
              <a:t>Is </a:t>
            </a:r>
            <a:r>
              <a:rPr lang="en-CA" dirty="0">
                <a:solidFill>
                  <a:srgbClr val="000000"/>
                </a:solidFill>
              </a:rPr>
              <a:t>there space to do proper inspections of all loads?</a:t>
            </a:r>
          </a:p>
          <a:p>
            <a:pPr lvl="1"/>
            <a:r>
              <a:rPr lang="en-CA" dirty="0">
                <a:solidFill>
                  <a:srgbClr val="000000"/>
                </a:solidFill>
              </a:rPr>
              <a:t>One additional inspector per TS or can existing staff cover off?</a:t>
            </a:r>
          </a:p>
          <a:p>
            <a:endParaRPr lang="en-CA" dirty="0">
              <a:solidFill>
                <a:srgbClr val="000000"/>
              </a:solidFill>
            </a:endParaRPr>
          </a:p>
        </p:txBody>
      </p:sp>
      <p:sp>
        <p:nvSpPr>
          <p:cNvPr id="5" name="Slide Number Placeholder 4"/>
          <p:cNvSpPr>
            <a:spLocks noGrp="1"/>
          </p:cNvSpPr>
          <p:nvPr>
            <p:ph type="sldNum" sz="quarter" idx="12"/>
          </p:nvPr>
        </p:nvSpPr>
        <p:spPr/>
        <p:txBody>
          <a:bodyPr/>
          <a:lstStyle/>
          <a:p>
            <a:fld id="{63DC2874-11F4-43E3-BCFA-632DE6EE2F5C}" type="slidenum">
              <a:rPr lang="en-CA" smtClean="0"/>
              <a:t>45</a:t>
            </a:fld>
            <a:endParaRPr lang="en-CA"/>
          </a:p>
        </p:txBody>
      </p:sp>
    </p:spTree>
    <p:extLst>
      <p:ext uri="{BB962C8B-B14F-4D97-AF65-F5344CB8AC3E}">
        <p14:creationId xmlns:p14="http://schemas.microsoft.com/office/powerpoint/2010/main" val="13995376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95536" y="332656"/>
            <a:ext cx="6347713" cy="1320800"/>
          </a:xfrm>
        </p:spPr>
        <p:txBody>
          <a:bodyPr>
            <a:normAutofit/>
          </a:bodyPr>
          <a:lstStyle/>
          <a:p>
            <a:r>
              <a:rPr lang="en-CA" dirty="0"/>
              <a:t>Planning at generator and hauler level</a:t>
            </a:r>
          </a:p>
        </p:txBody>
      </p:sp>
      <p:sp>
        <p:nvSpPr>
          <p:cNvPr id="7" name="Content Placeholder 6"/>
          <p:cNvSpPr>
            <a:spLocks noGrp="1"/>
          </p:cNvSpPr>
          <p:nvPr>
            <p:ph idx="1"/>
          </p:nvPr>
        </p:nvSpPr>
        <p:spPr>
          <a:xfrm>
            <a:off x="251520" y="1700808"/>
            <a:ext cx="7498080" cy="4800600"/>
          </a:xfrm>
        </p:spPr>
        <p:txBody>
          <a:bodyPr>
            <a:normAutofit fontScale="92500" lnSpcReduction="10000"/>
          </a:bodyPr>
          <a:lstStyle/>
          <a:p>
            <a:r>
              <a:rPr lang="en-CA" dirty="0"/>
              <a:t>Haulers need to fully understand </a:t>
            </a:r>
            <a:r>
              <a:rPr lang="en-CA" dirty="0" smtClean="0"/>
              <a:t>the ban and the requirements for compliance / enforcement / fines, etc. </a:t>
            </a:r>
          </a:p>
          <a:p>
            <a:pPr lvl="1"/>
            <a:r>
              <a:rPr lang="en-CA" dirty="0" smtClean="0"/>
              <a:t>E.g. Will haulers be fined, or will they pass this on to their customers? </a:t>
            </a:r>
          </a:p>
          <a:p>
            <a:r>
              <a:rPr lang="en-CA" dirty="0" smtClean="0"/>
              <a:t>Haulers may need to buy additional trucks and organize additional collection routes to meet additional demands resulting from the ban</a:t>
            </a:r>
          </a:p>
          <a:p>
            <a:pPr lvl="1"/>
            <a:r>
              <a:rPr lang="en-CA" dirty="0" smtClean="0"/>
              <a:t>The lead time for truck purchase can be a year or more</a:t>
            </a:r>
            <a:endParaRPr lang="en-CA" dirty="0"/>
          </a:p>
          <a:p>
            <a:r>
              <a:rPr lang="en-CA" dirty="0"/>
              <a:t>Haulers need to work with </a:t>
            </a:r>
            <a:r>
              <a:rPr lang="en-CA" dirty="0" smtClean="0"/>
              <a:t>generators </a:t>
            </a:r>
            <a:r>
              <a:rPr lang="en-CA" dirty="0"/>
              <a:t>to source </a:t>
            </a:r>
            <a:r>
              <a:rPr lang="en-CA" dirty="0" smtClean="0"/>
              <a:t>separate</a:t>
            </a:r>
            <a:endParaRPr lang="en-CA" dirty="0"/>
          </a:p>
          <a:p>
            <a:pPr lvl="1"/>
            <a:r>
              <a:rPr lang="en-CA" dirty="0"/>
              <a:t>3Rs source separation regulations for organics would help, or may be essential</a:t>
            </a:r>
            <a:r>
              <a:rPr lang="en-CA" dirty="0" smtClean="0"/>
              <a:t>..</a:t>
            </a:r>
          </a:p>
          <a:p>
            <a:r>
              <a:rPr lang="en-CA" dirty="0" smtClean="0"/>
              <a:t>Source separation will present many challenges in the short-term to design the logistics (e.g. bin </a:t>
            </a:r>
            <a:r>
              <a:rPr lang="en-CA" dirty="0"/>
              <a:t>placement, revising existing collection contracts, etc</a:t>
            </a:r>
            <a:r>
              <a:rPr lang="en-CA" dirty="0" smtClean="0"/>
              <a:t>.) </a:t>
            </a:r>
            <a:r>
              <a:rPr lang="en-CA" dirty="0"/>
              <a:t>at each location, as well as </a:t>
            </a:r>
            <a:r>
              <a:rPr lang="en-CA" dirty="0" smtClean="0"/>
              <a:t>agreeing </a:t>
            </a:r>
            <a:r>
              <a:rPr lang="en-CA" dirty="0"/>
              <a:t>on collection schedules with </a:t>
            </a:r>
            <a:r>
              <a:rPr lang="en-CA" dirty="0" smtClean="0"/>
              <a:t>haulers</a:t>
            </a:r>
          </a:p>
          <a:p>
            <a:r>
              <a:rPr lang="en-CA" dirty="0" smtClean="0"/>
              <a:t>Source separation needs space</a:t>
            </a:r>
          </a:p>
          <a:p>
            <a:pPr lvl="1"/>
            <a:r>
              <a:rPr lang="en-CA" dirty="0" smtClean="0"/>
              <a:t>Not available in some shared waste management facilities (e.g. retail malls, etc.)</a:t>
            </a:r>
          </a:p>
        </p:txBody>
      </p:sp>
      <p:sp>
        <p:nvSpPr>
          <p:cNvPr id="5" name="Slide Number Placeholder 4"/>
          <p:cNvSpPr>
            <a:spLocks noGrp="1"/>
          </p:cNvSpPr>
          <p:nvPr>
            <p:ph type="sldNum" sz="quarter" idx="12"/>
          </p:nvPr>
        </p:nvSpPr>
        <p:spPr/>
        <p:txBody>
          <a:bodyPr/>
          <a:lstStyle/>
          <a:p>
            <a:fld id="{63DC2874-11F4-43E3-BCFA-632DE6EE2F5C}" type="slidenum">
              <a:rPr lang="en-CA" smtClean="0"/>
              <a:t>46</a:t>
            </a:fld>
            <a:endParaRPr lang="en-CA"/>
          </a:p>
        </p:txBody>
      </p:sp>
    </p:spTree>
    <p:extLst>
      <p:ext uri="{BB962C8B-B14F-4D97-AF65-F5344CB8AC3E}">
        <p14:creationId xmlns:p14="http://schemas.microsoft.com/office/powerpoint/2010/main" val="10891645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Processing Capacity in Ontario</a:t>
            </a:r>
            <a:endParaRPr lang="en-CA" dirty="0"/>
          </a:p>
        </p:txBody>
      </p:sp>
      <p:sp>
        <p:nvSpPr>
          <p:cNvPr id="3" name="Content Placeholder 2"/>
          <p:cNvSpPr>
            <a:spLocks noGrp="1"/>
          </p:cNvSpPr>
          <p:nvPr>
            <p:ph idx="1"/>
          </p:nvPr>
        </p:nvSpPr>
        <p:spPr/>
        <p:txBody>
          <a:bodyPr/>
          <a:lstStyle/>
          <a:p>
            <a:r>
              <a:rPr lang="en-CA" dirty="0" smtClean="0"/>
              <a:t>Ontario current capacity not enough</a:t>
            </a:r>
          </a:p>
          <a:p>
            <a:r>
              <a:rPr lang="en-CA" dirty="0" smtClean="0"/>
              <a:t>Disposal ban targets over 1.6 million tonnes of food waste</a:t>
            </a:r>
          </a:p>
          <a:p>
            <a:r>
              <a:rPr lang="en-CA" dirty="0" smtClean="0"/>
              <a:t>Even if half captured, need processing capacity for additional 800,000 tonnes</a:t>
            </a:r>
          </a:p>
          <a:p>
            <a:r>
              <a:rPr lang="en-CA" dirty="0" smtClean="0"/>
              <a:t>Lesson learned from others: Even </a:t>
            </a:r>
            <a:r>
              <a:rPr lang="en-CA" dirty="0"/>
              <a:t>with sufficient processing capacity, need contingency planning and some excess </a:t>
            </a:r>
            <a:r>
              <a:rPr lang="en-CA" dirty="0" smtClean="0"/>
              <a:t>capacity</a:t>
            </a:r>
          </a:p>
          <a:p>
            <a:r>
              <a:rPr lang="en-CA" dirty="0" smtClean="0"/>
              <a:t>Probably need 1 million tonnes additional capacity over time</a:t>
            </a:r>
            <a:endParaRPr lang="en-CA" dirty="0"/>
          </a:p>
          <a:p>
            <a:endParaRPr lang="en-CA" dirty="0"/>
          </a:p>
        </p:txBody>
      </p:sp>
      <p:sp>
        <p:nvSpPr>
          <p:cNvPr id="4" name="Slide Number Placeholder 3"/>
          <p:cNvSpPr>
            <a:spLocks noGrp="1"/>
          </p:cNvSpPr>
          <p:nvPr>
            <p:ph type="sldNum" sz="quarter" idx="12"/>
          </p:nvPr>
        </p:nvSpPr>
        <p:spPr/>
        <p:txBody>
          <a:bodyPr/>
          <a:lstStyle/>
          <a:p>
            <a:fld id="{63DC2874-11F4-43E3-BCFA-632DE6EE2F5C}" type="slidenum">
              <a:rPr lang="en-CA" smtClean="0"/>
              <a:t>47</a:t>
            </a:fld>
            <a:endParaRPr lang="en-CA"/>
          </a:p>
        </p:txBody>
      </p:sp>
    </p:spTree>
    <p:extLst>
      <p:ext uri="{BB962C8B-B14F-4D97-AF65-F5344CB8AC3E}">
        <p14:creationId xmlns:p14="http://schemas.microsoft.com/office/powerpoint/2010/main" val="974715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CA" dirty="0" smtClean="0"/>
              <a:t>To Wrap </a:t>
            </a:r>
            <a:r>
              <a:rPr lang="en-CA" dirty="0" err="1"/>
              <a:t>U</a:t>
            </a:r>
            <a:r>
              <a:rPr lang="en-CA" dirty="0" err="1" smtClean="0"/>
              <a:t>p..Key</a:t>
            </a:r>
            <a:r>
              <a:rPr lang="en-CA" dirty="0" smtClean="0"/>
              <a:t> Considerations For Food Waste Disposal Ban</a:t>
            </a:r>
            <a:endParaRPr lang="en-CA" dirty="0"/>
          </a:p>
        </p:txBody>
      </p:sp>
      <p:sp>
        <p:nvSpPr>
          <p:cNvPr id="6" name="Text Placeholder 5"/>
          <p:cNvSpPr>
            <a:spLocks noGrp="1"/>
          </p:cNvSpPr>
          <p:nvPr>
            <p:ph type="body" idx="1"/>
          </p:nvPr>
        </p:nvSpPr>
        <p:spPr/>
        <p:txBody>
          <a:bodyPr/>
          <a:lstStyle/>
          <a:p>
            <a:endParaRPr lang="en-CA"/>
          </a:p>
        </p:txBody>
      </p:sp>
      <p:sp>
        <p:nvSpPr>
          <p:cNvPr id="4" name="Slide Number Placeholder 3"/>
          <p:cNvSpPr>
            <a:spLocks noGrp="1"/>
          </p:cNvSpPr>
          <p:nvPr>
            <p:ph type="sldNum" sz="quarter" idx="12"/>
          </p:nvPr>
        </p:nvSpPr>
        <p:spPr/>
        <p:txBody>
          <a:bodyPr/>
          <a:lstStyle/>
          <a:p>
            <a:fld id="{63DC2874-11F4-43E3-BCFA-632DE6EE2F5C}" type="slidenum">
              <a:rPr lang="en-CA" smtClean="0"/>
              <a:t>48</a:t>
            </a:fld>
            <a:endParaRPr lang="en-CA"/>
          </a:p>
        </p:txBody>
      </p:sp>
    </p:spTree>
    <p:extLst>
      <p:ext uri="{BB962C8B-B14F-4D97-AF65-F5344CB8AC3E}">
        <p14:creationId xmlns:p14="http://schemas.microsoft.com/office/powerpoint/2010/main" val="40430301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Summary - Key </a:t>
            </a:r>
            <a:r>
              <a:rPr lang="en-CA" dirty="0"/>
              <a:t>Considerations </a:t>
            </a:r>
            <a:r>
              <a:rPr lang="en-CA" dirty="0" smtClean="0"/>
              <a:t>with Food Waste Disposal Bans</a:t>
            </a:r>
            <a:endParaRPr lang="en-CA" dirty="0"/>
          </a:p>
        </p:txBody>
      </p:sp>
      <p:sp>
        <p:nvSpPr>
          <p:cNvPr id="3" name="Content Placeholder 2"/>
          <p:cNvSpPr>
            <a:spLocks noGrp="1"/>
          </p:cNvSpPr>
          <p:nvPr>
            <p:ph idx="1"/>
          </p:nvPr>
        </p:nvSpPr>
        <p:spPr>
          <a:xfrm>
            <a:off x="609598" y="1844824"/>
            <a:ext cx="6482681" cy="4196539"/>
          </a:xfrm>
        </p:spPr>
        <p:txBody>
          <a:bodyPr>
            <a:normAutofit/>
          </a:bodyPr>
          <a:lstStyle/>
          <a:p>
            <a:r>
              <a:rPr lang="en-CA" dirty="0" smtClean="0"/>
              <a:t>Definitions - </a:t>
            </a:r>
            <a:r>
              <a:rPr lang="en-CA" dirty="0"/>
              <a:t>what materials are included</a:t>
            </a:r>
          </a:p>
          <a:p>
            <a:r>
              <a:rPr lang="en-CA" dirty="0"/>
              <a:t>Timelines – how long to phase in</a:t>
            </a:r>
          </a:p>
          <a:p>
            <a:r>
              <a:rPr lang="en-CA" dirty="0"/>
              <a:t>Infrastructure – how to ensure sufficient processing capacity is available</a:t>
            </a:r>
          </a:p>
          <a:p>
            <a:r>
              <a:rPr lang="en-CA" dirty="0"/>
              <a:t>Where to apply the ban </a:t>
            </a:r>
          </a:p>
          <a:p>
            <a:pPr lvl="1"/>
            <a:r>
              <a:rPr lang="en-CA" dirty="0"/>
              <a:t>Require generators to source separate?</a:t>
            </a:r>
          </a:p>
          <a:p>
            <a:pPr lvl="2"/>
            <a:r>
              <a:rPr lang="en-CA" dirty="0"/>
              <a:t>This may be coming with updated 3Rs regulations</a:t>
            </a:r>
          </a:p>
          <a:p>
            <a:pPr lvl="1"/>
            <a:r>
              <a:rPr lang="en-CA" dirty="0"/>
              <a:t>Require haulers to ensure no banned materials in loads?</a:t>
            </a:r>
          </a:p>
          <a:p>
            <a:pPr lvl="1"/>
            <a:r>
              <a:rPr lang="en-CA" dirty="0"/>
              <a:t>Limit ban to locations within reasonable distance of processors?</a:t>
            </a:r>
          </a:p>
        </p:txBody>
      </p:sp>
      <p:sp>
        <p:nvSpPr>
          <p:cNvPr id="5" name="Slide Number Placeholder 4"/>
          <p:cNvSpPr>
            <a:spLocks noGrp="1"/>
          </p:cNvSpPr>
          <p:nvPr>
            <p:ph type="sldNum" sz="quarter" idx="12"/>
          </p:nvPr>
        </p:nvSpPr>
        <p:spPr/>
        <p:txBody>
          <a:bodyPr/>
          <a:lstStyle/>
          <a:p>
            <a:fld id="{63DC2874-11F4-43E3-BCFA-632DE6EE2F5C}" type="slidenum">
              <a:rPr lang="en-CA" smtClean="0"/>
              <a:t>49</a:t>
            </a:fld>
            <a:endParaRPr lang="en-CA"/>
          </a:p>
        </p:txBody>
      </p:sp>
    </p:spTree>
    <p:extLst>
      <p:ext uri="{BB962C8B-B14F-4D97-AF65-F5344CB8AC3E}">
        <p14:creationId xmlns:p14="http://schemas.microsoft.com/office/powerpoint/2010/main" val="3592021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54724"/>
            <a:ext cx="6347713" cy="1320800"/>
          </a:xfrm>
        </p:spPr>
        <p:txBody>
          <a:bodyPr>
            <a:normAutofit fontScale="90000"/>
          </a:bodyPr>
          <a:lstStyle/>
          <a:p>
            <a:r>
              <a:rPr lang="en-CA" dirty="0"/>
              <a:t>Action 15:Implement disposal bans to direct materials to end markets</a:t>
            </a:r>
          </a:p>
        </p:txBody>
      </p:sp>
      <p:sp>
        <p:nvSpPr>
          <p:cNvPr id="3" name="Content Placeholder 2"/>
          <p:cNvSpPr>
            <a:spLocks noGrp="1"/>
          </p:cNvSpPr>
          <p:nvPr>
            <p:ph idx="1"/>
          </p:nvPr>
        </p:nvSpPr>
        <p:spPr>
          <a:xfrm>
            <a:off x="609599" y="2492896"/>
            <a:ext cx="6347714" cy="3548467"/>
          </a:xfrm>
        </p:spPr>
        <p:txBody>
          <a:bodyPr>
            <a:normAutofit/>
          </a:bodyPr>
          <a:lstStyle/>
          <a:p>
            <a:r>
              <a:rPr lang="en-CA" dirty="0" smtClean="0"/>
              <a:t>Province will use disposal bans to:</a:t>
            </a:r>
          </a:p>
          <a:p>
            <a:pPr lvl="1"/>
            <a:r>
              <a:rPr lang="en-CA" dirty="0" smtClean="0"/>
              <a:t>Help direct materials to reuse and recycling streams where infrastructure is already in place </a:t>
            </a:r>
          </a:p>
          <a:p>
            <a:pPr lvl="1"/>
            <a:r>
              <a:rPr lang="en-CA" dirty="0" smtClean="0"/>
              <a:t>Drive investment in diversion infrastructure and</a:t>
            </a:r>
          </a:p>
          <a:p>
            <a:pPr lvl="1"/>
            <a:r>
              <a:rPr lang="en-CA" dirty="0" smtClean="0"/>
              <a:t>Support the development of end markets</a:t>
            </a:r>
          </a:p>
          <a:p>
            <a:endParaRPr lang="en-CA" dirty="0"/>
          </a:p>
        </p:txBody>
      </p:sp>
      <p:sp>
        <p:nvSpPr>
          <p:cNvPr id="4" name="Slide Number Placeholder 3"/>
          <p:cNvSpPr>
            <a:spLocks noGrp="1"/>
          </p:cNvSpPr>
          <p:nvPr>
            <p:ph type="sldNum" sz="quarter" idx="12"/>
          </p:nvPr>
        </p:nvSpPr>
        <p:spPr/>
        <p:txBody>
          <a:bodyPr/>
          <a:lstStyle/>
          <a:p>
            <a:fld id="{63DC2874-11F4-43E3-BCFA-632DE6EE2F5C}" type="slidenum">
              <a:rPr lang="en-CA" smtClean="0"/>
              <a:t>5</a:t>
            </a:fld>
            <a:endParaRPr lang="en-CA"/>
          </a:p>
        </p:txBody>
      </p:sp>
    </p:spTree>
    <p:extLst>
      <p:ext uri="{BB962C8B-B14F-4D97-AF65-F5344CB8AC3E}">
        <p14:creationId xmlns:p14="http://schemas.microsoft.com/office/powerpoint/2010/main" val="23394624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Summary - Key </a:t>
            </a:r>
            <a:r>
              <a:rPr lang="en-CA" dirty="0"/>
              <a:t>Considerations </a:t>
            </a:r>
            <a:r>
              <a:rPr lang="en-CA" dirty="0" smtClean="0"/>
              <a:t>with Food Waste Disposal Bans</a:t>
            </a:r>
            <a:endParaRPr lang="en-CA" dirty="0"/>
          </a:p>
        </p:txBody>
      </p:sp>
      <p:sp>
        <p:nvSpPr>
          <p:cNvPr id="3" name="Content Placeholder 2"/>
          <p:cNvSpPr>
            <a:spLocks noGrp="1"/>
          </p:cNvSpPr>
          <p:nvPr>
            <p:ph idx="1"/>
          </p:nvPr>
        </p:nvSpPr>
        <p:spPr/>
        <p:txBody>
          <a:bodyPr/>
          <a:lstStyle/>
          <a:p>
            <a:r>
              <a:rPr lang="en-CA" dirty="0"/>
              <a:t>Enforcement and penalties</a:t>
            </a:r>
          </a:p>
          <a:p>
            <a:r>
              <a:rPr lang="en-CA" dirty="0"/>
              <a:t>Education and stakeholder engagement</a:t>
            </a:r>
          </a:p>
          <a:p>
            <a:r>
              <a:rPr lang="en-CA" dirty="0"/>
              <a:t>Monitoring – how to measure success of ban</a:t>
            </a:r>
          </a:p>
          <a:p>
            <a:r>
              <a:rPr lang="en-CA" dirty="0"/>
              <a:t>Adjustment – how to tackle aspects that are not working </a:t>
            </a:r>
            <a:r>
              <a:rPr lang="en-CA" dirty="0" smtClean="0"/>
              <a:t>well over time?</a:t>
            </a:r>
            <a:endParaRPr lang="en-CA" dirty="0"/>
          </a:p>
          <a:p>
            <a:r>
              <a:rPr lang="en-CA" dirty="0"/>
              <a:t>Contingency planning – how to plan for something going wrong?</a:t>
            </a:r>
          </a:p>
          <a:p>
            <a:endParaRPr lang="en-CA" dirty="0"/>
          </a:p>
        </p:txBody>
      </p:sp>
      <p:sp>
        <p:nvSpPr>
          <p:cNvPr id="5" name="Slide Number Placeholder 4"/>
          <p:cNvSpPr>
            <a:spLocks noGrp="1"/>
          </p:cNvSpPr>
          <p:nvPr>
            <p:ph type="sldNum" sz="quarter" idx="12"/>
          </p:nvPr>
        </p:nvSpPr>
        <p:spPr/>
        <p:txBody>
          <a:bodyPr/>
          <a:lstStyle/>
          <a:p>
            <a:fld id="{63DC2874-11F4-43E3-BCFA-632DE6EE2F5C}" type="slidenum">
              <a:rPr lang="en-CA" smtClean="0"/>
              <a:t>50</a:t>
            </a:fld>
            <a:endParaRPr lang="en-CA"/>
          </a:p>
        </p:txBody>
      </p:sp>
    </p:spTree>
    <p:extLst>
      <p:ext uri="{BB962C8B-B14F-4D97-AF65-F5344CB8AC3E}">
        <p14:creationId xmlns:p14="http://schemas.microsoft.com/office/powerpoint/2010/main" val="5824257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Questions?</a:t>
            </a:r>
            <a:endParaRPr lang="en-CA" dirty="0"/>
          </a:p>
        </p:txBody>
      </p:sp>
      <p:sp>
        <p:nvSpPr>
          <p:cNvPr id="3" name="Content Placeholder 2"/>
          <p:cNvSpPr>
            <a:spLocks noGrp="1"/>
          </p:cNvSpPr>
          <p:nvPr>
            <p:ph idx="1"/>
          </p:nvPr>
        </p:nvSpPr>
        <p:spPr/>
        <p:txBody>
          <a:bodyPr>
            <a:normAutofit/>
          </a:bodyPr>
          <a:lstStyle/>
          <a:p>
            <a:r>
              <a:rPr lang="en-CA" sz="2000" dirty="0"/>
              <a:t>maria@kellenv.com</a:t>
            </a:r>
          </a:p>
        </p:txBody>
      </p:sp>
      <p:sp>
        <p:nvSpPr>
          <p:cNvPr id="5" name="Slide Number Placeholder 4"/>
          <p:cNvSpPr>
            <a:spLocks noGrp="1"/>
          </p:cNvSpPr>
          <p:nvPr>
            <p:ph type="sldNum" sz="quarter" idx="12"/>
          </p:nvPr>
        </p:nvSpPr>
        <p:spPr/>
        <p:txBody>
          <a:bodyPr/>
          <a:lstStyle/>
          <a:p>
            <a:fld id="{63DC2874-11F4-43E3-BCFA-632DE6EE2F5C}" type="slidenum">
              <a:rPr lang="en-CA" smtClean="0"/>
              <a:t>51</a:t>
            </a:fld>
            <a:endParaRPr lang="en-CA"/>
          </a:p>
        </p:txBody>
      </p:sp>
    </p:spTree>
    <p:extLst>
      <p:ext uri="{BB962C8B-B14F-4D97-AF65-F5344CB8AC3E}">
        <p14:creationId xmlns:p14="http://schemas.microsoft.com/office/powerpoint/2010/main" val="536626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Action 15 Timelines</a:t>
            </a:r>
            <a:endParaRPr lang="en-CA" dirty="0"/>
          </a:p>
        </p:txBody>
      </p:sp>
      <p:sp>
        <p:nvSpPr>
          <p:cNvPr id="3" name="Content Placeholder 2"/>
          <p:cNvSpPr>
            <a:spLocks noGrp="1"/>
          </p:cNvSpPr>
          <p:nvPr>
            <p:ph idx="1"/>
          </p:nvPr>
        </p:nvSpPr>
        <p:spPr>
          <a:xfrm>
            <a:off x="683568" y="2276872"/>
            <a:ext cx="6480720" cy="4152528"/>
          </a:xfrm>
        </p:spPr>
        <p:txBody>
          <a:bodyPr>
            <a:normAutofit/>
          </a:bodyPr>
          <a:lstStyle/>
          <a:p>
            <a:endParaRPr lang="en-CA" dirty="0"/>
          </a:p>
          <a:p>
            <a:r>
              <a:rPr lang="en-CA" dirty="0" smtClean="0"/>
              <a:t>2017-2018 – Develop and consult on disposal bans (e.g. food waste, materials under existing waste diversion programs)</a:t>
            </a:r>
          </a:p>
          <a:p>
            <a:r>
              <a:rPr lang="en-CA" dirty="0" smtClean="0"/>
              <a:t>2021 – Begin implementing disposal bans on materials under existing diversion programs</a:t>
            </a:r>
          </a:p>
          <a:p>
            <a:r>
              <a:rPr lang="en-CA" dirty="0" smtClean="0"/>
              <a:t>2022- possible food waste disposal ban</a:t>
            </a:r>
          </a:p>
          <a:p>
            <a:endParaRPr lang="en-CA" dirty="0" smtClean="0"/>
          </a:p>
        </p:txBody>
      </p:sp>
      <p:sp>
        <p:nvSpPr>
          <p:cNvPr id="5" name="Slide Number Placeholder 4"/>
          <p:cNvSpPr>
            <a:spLocks noGrp="1"/>
          </p:cNvSpPr>
          <p:nvPr>
            <p:ph type="sldNum" sz="quarter" idx="12"/>
          </p:nvPr>
        </p:nvSpPr>
        <p:spPr/>
        <p:txBody>
          <a:bodyPr/>
          <a:lstStyle/>
          <a:p>
            <a:fld id="{63DC2874-11F4-43E3-BCFA-632DE6EE2F5C}" type="slidenum">
              <a:rPr lang="en-CA" smtClean="0"/>
              <a:t>6</a:t>
            </a:fld>
            <a:endParaRPr lang="en-CA"/>
          </a:p>
        </p:txBody>
      </p:sp>
    </p:spTree>
    <p:extLst>
      <p:ext uri="{BB962C8B-B14F-4D97-AF65-F5344CB8AC3E}">
        <p14:creationId xmlns:p14="http://schemas.microsoft.com/office/powerpoint/2010/main" val="130636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Factors Province with take into account in banning materials from disposal</a:t>
            </a:r>
            <a:endParaRPr lang="en-CA" dirty="0"/>
          </a:p>
        </p:txBody>
      </p:sp>
      <p:sp>
        <p:nvSpPr>
          <p:cNvPr id="3" name="Content Placeholder 2"/>
          <p:cNvSpPr>
            <a:spLocks noGrp="1"/>
          </p:cNvSpPr>
          <p:nvPr>
            <p:ph idx="1"/>
          </p:nvPr>
        </p:nvSpPr>
        <p:spPr/>
        <p:txBody>
          <a:bodyPr>
            <a:normAutofit/>
          </a:bodyPr>
          <a:lstStyle/>
          <a:p>
            <a:r>
              <a:rPr lang="en-CA" dirty="0" smtClean="0"/>
              <a:t>Materials best suited for early disposal bans</a:t>
            </a:r>
          </a:p>
          <a:p>
            <a:r>
              <a:rPr lang="en-CA" dirty="0" smtClean="0"/>
              <a:t>Adequate and effective alternatives to disposal</a:t>
            </a:r>
          </a:p>
          <a:p>
            <a:r>
              <a:rPr lang="en-CA" dirty="0" smtClean="0"/>
              <a:t>Costs and benefits</a:t>
            </a:r>
          </a:p>
          <a:p>
            <a:r>
              <a:rPr lang="en-CA" dirty="0" smtClean="0"/>
              <a:t>Reporting and data requirements</a:t>
            </a:r>
          </a:p>
          <a:p>
            <a:r>
              <a:rPr lang="en-CA" dirty="0" smtClean="0"/>
              <a:t>Existing infrastructure capacity and future needs</a:t>
            </a:r>
          </a:p>
          <a:p>
            <a:r>
              <a:rPr lang="en-CA" dirty="0" smtClean="0"/>
              <a:t>Roles of producers, generators and service providers in supporting disposal bans</a:t>
            </a:r>
          </a:p>
          <a:p>
            <a:r>
              <a:rPr lang="en-CA" dirty="0" smtClean="0"/>
              <a:t>Innovative, risk based modern regulatory approaches to compliance and enforcement</a:t>
            </a:r>
            <a:endParaRPr lang="en-CA" dirty="0"/>
          </a:p>
        </p:txBody>
      </p:sp>
      <p:sp>
        <p:nvSpPr>
          <p:cNvPr id="4" name="Slide Number Placeholder 3"/>
          <p:cNvSpPr>
            <a:spLocks noGrp="1"/>
          </p:cNvSpPr>
          <p:nvPr>
            <p:ph type="sldNum" sz="quarter" idx="12"/>
          </p:nvPr>
        </p:nvSpPr>
        <p:spPr/>
        <p:txBody>
          <a:bodyPr/>
          <a:lstStyle/>
          <a:p>
            <a:fld id="{63DC2874-11F4-43E3-BCFA-632DE6EE2F5C}" type="slidenum">
              <a:rPr lang="en-CA" smtClean="0"/>
              <a:t>7</a:t>
            </a:fld>
            <a:endParaRPr lang="en-CA"/>
          </a:p>
        </p:txBody>
      </p:sp>
    </p:spTree>
    <p:extLst>
      <p:ext uri="{BB962C8B-B14F-4D97-AF65-F5344CB8AC3E}">
        <p14:creationId xmlns:p14="http://schemas.microsoft.com/office/powerpoint/2010/main" val="3474892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First </a:t>
            </a:r>
            <a:r>
              <a:rPr lang="en-CA" dirty="0"/>
              <a:t>materials that could be </a:t>
            </a:r>
            <a:r>
              <a:rPr lang="en-CA" dirty="0" smtClean="0"/>
              <a:t>considered for Provincial disposal ban </a:t>
            </a:r>
            <a:r>
              <a:rPr lang="en-CA" dirty="0"/>
              <a:t/>
            </a:r>
            <a:br>
              <a:rPr lang="en-CA" dirty="0"/>
            </a:br>
            <a:endParaRPr lang="en-CA" dirty="0"/>
          </a:p>
        </p:txBody>
      </p:sp>
      <p:sp>
        <p:nvSpPr>
          <p:cNvPr id="3" name="Content Placeholder 2"/>
          <p:cNvSpPr>
            <a:spLocks noGrp="1"/>
          </p:cNvSpPr>
          <p:nvPr>
            <p:ph idx="1"/>
          </p:nvPr>
        </p:nvSpPr>
        <p:spPr/>
        <p:txBody>
          <a:bodyPr/>
          <a:lstStyle/>
          <a:p>
            <a:pPr lvl="1"/>
            <a:r>
              <a:rPr lang="en-CA" dirty="0" smtClean="0"/>
              <a:t>Food waste</a:t>
            </a:r>
            <a:endParaRPr lang="en-CA" dirty="0"/>
          </a:p>
          <a:p>
            <a:pPr lvl="1"/>
            <a:r>
              <a:rPr lang="en-CA" dirty="0"/>
              <a:t>Materials under existing </a:t>
            </a:r>
            <a:r>
              <a:rPr lang="en-CA" dirty="0" smtClean="0"/>
              <a:t>waste diversion programs </a:t>
            </a:r>
            <a:r>
              <a:rPr lang="en-CA" dirty="0"/>
              <a:t>(Blue Box, WEEE, tires, MHSW)</a:t>
            </a:r>
          </a:p>
          <a:p>
            <a:pPr lvl="1"/>
            <a:r>
              <a:rPr lang="en-CA" dirty="0"/>
              <a:t>Beverage containers</a:t>
            </a:r>
          </a:p>
          <a:p>
            <a:pPr lvl="1"/>
            <a:r>
              <a:rPr lang="en-CA" dirty="0"/>
              <a:t>Corrugated cardboard and some paper materials</a:t>
            </a:r>
          </a:p>
          <a:p>
            <a:pPr lvl="1"/>
            <a:r>
              <a:rPr lang="en-CA" dirty="0"/>
              <a:t>Fluorescent bulbs and tubes</a:t>
            </a:r>
          </a:p>
          <a:p>
            <a:endParaRPr lang="en-CA" dirty="0"/>
          </a:p>
        </p:txBody>
      </p:sp>
      <p:sp>
        <p:nvSpPr>
          <p:cNvPr id="4" name="Slide Number Placeholder 3"/>
          <p:cNvSpPr>
            <a:spLocks noGrp="1"/>
          </p:cNvSpPr>
          <p:nvPr>
            <p:ph type="sldNum" sz="quarter" idx="12"/>
          </p:nvPr>
        </p:nvSpPr>
        <p:spPr/>
        <p:txBody>
          <a:bodyPr/>
          <a:lstStyle/>
          <a:p>
            <a:fld id="{63DC2874-11F4-43E3-BCFA-632DE6EE2F5C}" type="slidenum">
              <a:rPr lang="en-CA" smtClean="0"/>
              <a:t>8</a:t>
            </a:fld>
            <a:endParaRPr lang="en-CA"/>
          </a:p>
        </p:txBody>
      </p:sp>
    </p:spTree>
    <p:extLst>
      <p:ext uri="{BB962C8B-B14F-4D97-AF65-F5344CB8AC3E}">
        <p14:creationId xmlns:p14="http://schemas.microsoft.com/office/powerpoint/2010/main" val="3186899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Provincial consultation topics prior to disposal ban regulations</a:t>
            </a:r>
            <a:endParaRPr lang="en-CA" dirty="0"/>
          </a:p>
        </p:txBody>
      </p:sp>
      <p:sp>
        <p:nvSpPr>
          <p:cNvPr id="3" name="Content Placeholder 2"/>
          <p:cNvSpPr>
            <a:spLocks noGrp="1"/>
          </p:cNvSpPr>
          <p:nvPr>
            <p:ph idx="1"/>
          </p:nvPr>
        </p:nvSpPr>
        <p:spPr/>
        <p:txBody>
          <a:bodyPr/>
          <a:lstStyle/>
          <a:p>
            <a:r>
              <a:rPr lang="en-CA" dirty="0" smtClean="0"/>
              <a:t>Prospective materials</a:t>
            </a:r>
          </a:p>
          <a:p>
            <a:r>
              <a:rPr lang="en-CA" dirty="0" smtClean="0"/>
              <a:t>Address implementation and operational challenges</a:t>
            </a:r>
          </a:p>
          <a:p>
            <a:r>
              <a:rPr lang="en-CA" dirty="0" smtClean="0"/>
              <a:t>Time needed to build capacity and infrastructure</a:t>
            </a:r>
          </a:p>
          <a:p>
            <a:r>
              <a:rPr lang="en-CA" dirty="0" smtClean="0"/>
              <a:t>Diversion barriers for multi-residential and high rise buildings</a:t>
            </a:r>
          </a:p>
          <a:p>
            <a:r>
              <a:rPr lang="en-CA" dirty="0" smtClean="0"/>
              <a:t>Diversion challenges for rural and northern communities</a:t>
            </a:r>
            <a:endParaRPr lang="en-CA" dirty="0"/>
          </a:p>
        </p:txBody>
      </p:sp>
      <p:sp>
        <p:nvSpPr>
          <p:cNvPr id="4" name="Slide Number Placeholder 3"/>
          <p:cNvSpPr>
            <a:spLocks noGrp="1"/>
          </p:cNvSpPr>
          <p:nvPr>
            <p:ph type="sldNum" sz="quarter" idx="12"/>
          </p:nvPr>
        </p:nvSpPr>
        <p:spPr/>
        <p:txBody>
          <a:bodyPr/>
          <a:lstStyle/>
          <a:p>
            <a:fld id="{63DC2874-11F4-43E3-BCFA-632DE6EE2F5C}" type="slidenum">
              <a:rPr lang="en-CA" smtClean="0"/>
              <a:t>9</a:t>
            </a:fld>
            <a:endParaRPr lang="en-CA"/>
          </a:p>
        </p:txBody>
      </p:sp>
    </p:spTree>
    <p:extLst>
      <p:ext uri="{BB962C8B-B14F-4D97-AF65-F5344CB8AC3E}">
        <p14:creationId xmlns:p14="http://schemas.microsoft.com/office/powerpoint/2010/main" val="195035381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3202</TotalTime>
  <Words>3340</Words>
  <Application>Microsoft Macintosh PowerPoint</Application>
  <PresentationFormat>On-screen Show (4:3)</PresentationFormat>
  <Paragraphs>402</Paragraphs>
  <Slides>51</Slides>
  <Notes>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Facet</vt:lpstr>
      <vt:lpstr>  What Disposal Bans Could Mean for Ontario</vt:lpstr>
      <vt:lpstr>Presentation Outline</vt:lpstr>
      <vt:lpstr>Action Item 15 of Provincial Strategy:</vt:lpstr>
      <vt:lpstr>Provincial Strategy has 15 Actions</vt:lpstr>
      <vt:lpstr>Action 15:Implement disposal bans to direct materials to end markets</vt:lpstr>
      <vt:lpstr>Action 15 Timelines</vt:lpstr>
      <vt:lpstr>Factors Province with take into account in banning materials from disposal</vt:lpstr>
      <vt:lpstr>First materials that could be considered for Provincial disposal ban  </vt:lpstr>
      <vt:lpstr>Provincial consultation topics prior to disposal ban regulations</vt:lpstr>
      <vt:lpstr>Remainder of Presentation</vt:lpstr>
      <vt:lpstr>Disposal Bans Generally</vt:lpstr>
      <vt:lpstr>Purpose of a Disposal Ban</vt:lpstr>
      <vt:lpstr>Two General Approaches </vt:lpstr>
      <vt:lpstr>Current Disposal Bans in Ontario</vt:lpstr>
      <vt:lpstr>Provincial Level Disposal Bans in Canada</vt:lpstr>
      <vt:lpstr>State Level Disposal Bans in the US</vt:lpstr>
      <vt:lpstr>Nova Scotia Provincial Landfill Bans</vt:lpstr>
      <vt:lpstr>Metro Vancouver, BC– Disposal Bans</vt:lpstr>
      <vt:lpstr>Metro Vancouver, BC Disposal Ban Implementation and Enforcement</vt:lpstr>
      <vt:lpstr>Lessons Learned – Enforcement</vt:lpstr>
      <vt:lpstr>Lessons Learned re Enforcement</vt:lpstr>
      <vt:lpstr>Lessons Learned – Haulers and Generators</vt:lpstr>
      <vt:lpstr>Lessons Learned – Communication and Consultation</vt:lpstr>
      <vt:lpstr>Lessons Learned – Implementation</vt:lpstr>
      <vt:lpstr>Lessons Learned: Business continuity &amp; contingency planning for disruptions </vt:lpstr>
      <vt:lpstr>Lessons Learned – Monitor impacts of disposal bans</vt:lpstr>
      <vt:lpstr>Lessons Learned: Public education is a must </vt:lpstr>
      <vt:lpstr>Lessons Learned – Surcharges Better than outright ban</vt:lpstr>
      <vt:lpstr>Lessons Learned</vt:lpstr>
      <vt:lpstr>Food Waste or Organic Waste Disposal Bans</vt:lpstr>
      <vt:lpstr>Reasons to Focus on Food Waste Disposal Bans Today…</vt:lpstr>
      <vt:lpstr>Locations With Food Waste Disposal Bans</vt:lpstr>
      <vt:lpstr>EU Landfill Directive</vt:lpstr>
      <vt:lpstr>PowerPoint Presentation</vt:lpstr>
      <vt:lpstr>Metro Vancouver Food Waste Disposal Ban</vt:lpstr>
      <vt:lpstr>Metro Vancouver BC – Significant Planning</vt:lpstr>
      <vt:lpstr>Metro Vancouver BC - Enforcement</vt:lpstr>
      <vt:lpstr>Metro Vancouver BC - Infrastructure</vt:lpstr>
      <vt:lpstr>Metro Vancouver BC – Increased Organics Diverted </vt:lpstr>
      <vt:lpstr>Metro Vancouver BC Challenges</vt:lpstr>
      <vt:lpstr>Nova Scotia Compostable Organic Material Ban</vt:lpstr>
      <vt:lpstr>Definitions of Organic Waste or Food Waste in Different Locations</vt:lpstr>
      <vt:lpstr>California AB1826 Organic Waste Disposal Ban – Focus on Generators</vt:lpstr>
      <vt:lpstr>PowerPoint Presentation</vt:lpstr>
      <vt:lpstr>Where to Apply the Ban? </vt:lpstr>
      <vt:lpstr>Planning at generator and hauler level</vt:lpstr>
      <vt:lpstr>Processing Capacity in Ontario</vt:lpstr>
      <vt:lpstr>To Wrap Up..Key Considerations For Food Waste Disposal Ban</vt:lpstr>
      <vt:lpstr>Summary - Key Considerations with Food Waste Disposal Bans</vt:lpstr>
      <vt:lpstr>Summary - Key Considerations with Food Waste Disposal Bans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dc:creator>
  <cp:lastModifiedBy>Samantha Millette</cp:lastModifiedBy>
  <cp:revision>238</cp:revision>
  <cp:lastPrinted>2017-03-01T12:49:33Z</cp:lastPrinted>
  <dcterms:created xsi:type="dcterms:W3CDTF">2012-10-15T17:29:38Z</dcterms:created>
  <dcterms:modified xsi:type="dcterms:W3CDTF">2017-03-16T12:27:50Z</dcterms:modified>
</cp:coreProperties>
</file>